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80" name="Google Shape;8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265" name="Google Shape;2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281" name="Google Shape;28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149" name="Google Shape;14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222" name="Google Shape;22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ATTENZIONE L’audio e i collegamenti ipertestuali interni ed esterni (a Videolezioni, Alta definizione e Scopri dov’è) sono attivi solo in modalità Presentazione.</a:t>
            </a:r>
            <a:endParaRPr/>
          </a:p>
        </p:txBody>
      </p:sp>
      <p:sp>
        <p:nvSpPr>
          <p:cNvPr id="240" name="Google Shape;24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6196952"/>
            <a:ext cx="12191999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1471999" y="5488048"/>
            <a:ext cx="720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51999" y="4765892"/>
            <a:ext cx="720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9549" y="6413978"/>
            <a:ext cx="1723321" cy="2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11471999" y="0"/>
            <a:ext cx="720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529549" y="924058"/>
            <a:ext cx="10515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4000"/>
              <a:buFont typeface="Verdana"/>
              <a:buNone/>
              <a:defRPr b="1" i="0" sz="4000" u="none" cap="none" strike="noStrike">
                <a:solidFill>
                  <a:srgbClr val="195CA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530225" y="1539721"/>
            <a:ext cx="7026275" cy="768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 7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0" y="-13855"/>
            <a:ext cx="12192000" cy="687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0320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76" name="Google Shape;7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 + 2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-16605"/>
            <a:ext cx="11569699" cy="6874605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1694800" y="-16723"/>
            <a:ext cx="10497200" cy="687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1169999" y="334833"/>
            <a:ext cx="10467868" cy="842400"/>
          </a:xfrm>
          <a:prstGeom prst="rect">
            <a:avLst/>
          </a:prstGeom>
          <a:solidFill>
            <a:srgbClr val="195CA9"/>
          </a:solidFill>
          <a:ln>
            <a:noFill/>
          </a:ln>
          <a:effectLst>
            <a:outerShdw blurRad="214313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576267" y="334850"/>
            <a:ext cx="8986000" cy="83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1" i="0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-16605"/>
            <a:ext cx="11569699" cy="6874605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622301" y="-13856"/>
            <a:ext cx="11569699" cy="687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227013" y="334833"/>
            <a:ext cx="11410854" cy="842400"/>
          </a:xfrm>
          <a:prstGeom prst="rect">
            <a:avLst/>
          </a:prstGeom>
          <a:solidFill>
            <a:srgbClr val="195CA9"/>
          </a:solidFill>
          <a:ln>
            <a:noFill/>
          </a:ln>
          <a:effectLst>
            <a:outerShdw blurRad="214313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1576267" y="334850"/>
            <a:ext cx="8986000" cy="83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1" i="0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-16606"/>
            <a:ext cx="11569699" cy="6876000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622301" y="-13855"/>
            <a:ext cx="11569699" cy="687185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  <a:defRPr b="1" i="0" sz="2400" u="none" cap="none" strike="noStrike">
                <a:solidFill>
                  <a:srgbClr val="195CA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9pPr>
          </a:lstStyle>
          <a:p/>
        </p:txBody>
      </p:sp>
      <p:cxnSp>
        <p:nvCxnSpPr>
          <p:cNvPr id="38" name="Google Shape;38;p5"/>
          <p:cNvCxnSpPr/>
          <p:nvPr/>
        </p:nvCxnSpPr>
        <p:spPr>
          <a:xfrm>
            <a:off x="622301" y="563506"/>
            <a:ext cx="10935701" cy="0"/>
          </a:xfrm>
          <a:prstGeom prst="straightConnector1">
            <a:avLst/>
          </a:prstGeom>
          <a:noFill/>
          <a:ln cap="flat" cmpd="sng" w="60325">
            <a:solidFill>
              <a:srgbClr val="195C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 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-16605"/>
            <a:ext cx="11569699" cy="6876000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622301" y="-13856"/>
            <a:ext cx="11569699" cy="687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45" name="Google Shape;4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227013" y="334834"/>
            <a:ext cx="5226136" cy="647300"/>
          </a:xfrm>
          <a:prstGeom prst="rect">
            <a:avLst/>
          </a:prstGeom>
          <a:solidFill>
            <a:srgbClr val="195CA9"/>
          </a:solidFill>
          <a:ln>
            <a:noFill/>
          </a:ln>
          <a:effectLst>
            <a:outerShdw blurRad="214313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1576267" y="346140"/>
            <a:ext cx="8986000" cy="647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1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196952"/>
            <a:ext cx="12191999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11471999" y="5488048"/>
            <a:ext cx="720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0751999" y="4765892"/>
            <a:ext cx="720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9549" y="6413978"/>
            <a:ext cx="1723321" cy="2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/>
          <p:nvPr/>
        </p:nvSpPr>
        <p:spPr>
          <a:xfrm>
            <a:off x="11471999" y="0"/>
            <a:ext cx="720000" cy="7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 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-16605"/>
            <a:ext cx="11569699" cy="6921189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1" y="-13856"/>
            <a:ext cx="12192000" cy="687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-1" y="334834"/>
            <a:ext cx="5453150" cy="647300"/>
          </a:xfrm>
          <a:prstGeom prst="rect">
            <a:avLst/>
          </a:prstGeom>
          <a:solidFill>
            <a:srgbClr val="195CA9"/>
          </a:solidFill>
          <a:ln>
            <a:noFill/>
          </a:ln>
          <a:effectLst>
            <a:outerShdw blurRad="214313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1576267" y="346140"/>
            <a:ext cx="8986000" cy="647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b="1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 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-16606"/>
            <a:ext cx="11569699" cy="6876000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1" y="-13855"/>
            <a:ext cx="12192000" cy="687185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  <a:defRPr b="1" i="0" sz="2400" u="none" cap="none" strike="noStrike">
                <a:solidFill>
                  <a:srgbClr val="195CA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1800"/>
            </a:lvl9pPr>
          </a:lstStyle>
          <a:p/>
        </p:txBody>
      </p:sp>
      <p:cxnSp>
        <p:nvCxnSpPr>
          <p:cNvPr id="65" name="Google Shape;65;p9"/>
          <p:cNvCxnSpPr/>
          <p:nvPr/>
        </p:nvCxnSpPr>
        <p:spPr>
          <a:xfrm>
            <a:off x="0" y="563506"/>
            <a:ext cx="11558002" cy="0"/>
          </a:xfrm>
          <a:prstGeom prst="straightConnector1">
            <a:avLst/>
          </a:prstGeom>
          <a:noFill/>
          <a:ln cap="flat" cmpd="sng" w="60325">
            <a:solidFill>
              <a:srgbClr val="195CA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 6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-16605"/>
            <a:ext cx="11569699" cy="6876000"/>
          </a:xfrm>
          <a:prstGeom prst="rect">
            <a:avLst/>
          </a:prstGeom>
          <a:solidFill>
            <a:srgbClr val="FFFFFF">
              <a:alpha val="36862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622301" y="-13856"/>
            <a:ext cx="11569699" cy="6876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2431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algn="ctr">
              <a:spcBef>
                <a:spcPts val="0"/>
              </a:spcBef>
              <a:buNone/>
              <a:defRPr b="0" i="0"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Immagine"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10094" y="6525466"/>
            <a:ext cx="1141515" cy="19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1756572" y="6481082"/>
            <a:ext cx="4354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7.xml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5" Type="http://schemas.openxmlformats.org/officeDocument/2006/relationships/slide" Target="/ppt/slides/slide11.xml"/><Relationship Id="rId6" Type="http://schemas.openxmlformats.org/officeDocument/2006/relationships/image" Target="../media/image22.jpg"/><Relationship Id="rId7" Type="http://schemas.openxmlformats.org/officeDocument/2006/relationships/slide" Target="/ppt/slides/slide11.xml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0.xml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slide" Target="/ppt/slides/slide3.xml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slide" Target="/ppt/slides/slide13.xml"/><Relationship Id="rId13" Type="http://schemas.openxmlformats.org/officeDocument/2006/relationships/slide" Target="/ppt/slides/slide14.xml"/><Relationship Id="rId12" Type="http://schemas.openxmlformats.org/officeDocument/2006/relationships/slide" Target="/ppt/slides/slide1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4.xml"/><Relationship Id="rId4" Type="http://schemas.openxmlformats.org/officeDocument/2006/relationships/image" Target="../media/image33.jpg"/><Relationship Id="rId9" Type="http://schemas.openxmlformats.org/officeDocument/2006/relationships/slide" Target="/ppt/slides/slide13.xml"/><Relationship Id="rId14" Type="http://schemas.openxmlformats.org/officeDocument/2006/relationships/image" Target="../media/image15.png"/><Relationship Id="rId5" Type="http://schemas.openxmlformats.org/officeDocument/2006/relationships/slide" Target="/ppt/slides/slide13.xml"/><Relationship Id="rId6" Type="http://schemas.openxmlformats.org/officeDocument/2006/relationships/image" Target="../media/image24.jpg"/><Relationship Id="rId7" Type="http://schemas.openxmlformats.org/officeDocument/2006/relationships/slide" Target="/ppt/slides/slide4.xml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2.xml"/><Relationship Id="rId4" Type="http://schemas.openxmlformats.org/officeDocument/2006/relationships/image" Target="../media/image18.png"/><Relationship Id="rId5" Type="http://schemas.openxmlformats.org/officeDocument/2006/relationships/image" Target="../media/image30.jpg"/><Relationship Id="rId6" Type="http://schemas.openxmlformats.org/officeDocument/2006/relationships/image" Target="../media/image34.png"/><Relationship Id="rId7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slide" Target="/ppt/slides/slide15.xml"/><Relationship Id="rId9" Type="http://schemas.openxmlformats.org/officeDocument/2006/relationships/slide" Target="/ppt/slides/slide12.xml"/><Relationship Id="rId5" Type="http://schemas.openxmlformats.org/officeDocument/2006/relationships/image" Target="../media/image35.png"/><Relationship Id="rId6" Type="http://schemas.openxmlformats.org/officeDocument/2006/relationships/slide" Target="/ppt/slides/slide15.xml"/><Relationship Id="rId7" Type="http://schemas.openxmlformats.org/officeDocument/2006/relationships/image" Target="../media/image1.png"/><Relationship Id="rId8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4.xml"/><Relationship Id="rId4" Type="http://schemas.openxmlformats.org/officeDocument/2006/relationships/image" Target="../media/image18.png"/><Relationship Id="rId5" Type="http://schemas.openxmlformats.org/officeDocument/2006/relationships/image" Target="../media/image23.jpg"/><Relationship Id="rId6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3.xml"/><Relationship Id="rId10" Type="http://schemas.openxmlformats.org/officeDocument/2006/relationships/slide" Target="/ppt/slides/slide23.xml"/><Relationship Id="rId13" Type="http://schemas.openxmlformats.org/officeDocument/2006/relationships/image" Target="../media/image15.png"/><Relationship Id="rId1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3.xml"/><Relationship Id="rId4" Type="http://schemas.openxmlformats.org/officeDocument/2006/relationships/image" Target="../media/image2.png"/><Relationship Id="rId9" Type="http://schemas.openxmlformats.org/officeDocument/2006/relationships/slide" Target="/ppt/slides/slide22.xml"/><Relationship Id="rId5" Type="http://schemas.openxmlformats.org/officeDocument/2006/relationships/slide" Target="/ppt/slides/slide22.xml"/><Relationship Id="rId6" Type="http://schemas.openxmlformats.org/officeDocument/2006/relationships/slide" Target="/ppt/slides/slide17.xml"/><Relationship Id="rId7" Type="http://schemas.openxmlformats.org/officeDocument/2006/relationships/slide" Target="/ppt/slides/slide17.xml"/><Relationship Id="rId8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slide" Target="/ppt/slides/slide16.xml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slide" Target="/ppt/slides/slide20.xml"/><Relationship Id="rId9" Type="http://schemas.openxmlformats.org/officeDocument/2006/relationships/slide" Target="/ppt/slides/slide18.xml"/><Relationship Id="rId5" Type="http://schemas.openxmlformats.org/officeDocument/2006/relationships/image" Target="../media/image1.png"/><Relationship Id="rId6" Type="http://schemas.openxmlformats.org/officeDocument/2006/relationships/slide" Target="/ppt/slides/slide21.xml"/><Relationship Id="rId7" Type="http://schemas.openxmlformats.org/officeDocument/2006/relationships/slide" Target="/ppt/slides/slide21.xml"/><Relationship Id="rId8" Type="http://schemas.openxmlformats.org/officeDocument/2006/relationships/slide" Target="/ppt/slides/slide1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42.jpg"/><Relationship Id="rId9" Type="http://schemas.openxmlformats.org/officeDocument/2006/relationships/image" Target="../media/image18.png"/><Relationship Id="rId5" Type="http://schemas.openxmlformats.org/officeDocument/2006/relationships/slide" Target="/ppt/slides/slide19.xml"/><Relationship Id="rId6" Type="http://schemas.openxmlformats.org/officeDocument/2006/relationships/image" Target="../media/image1.png"/><Relationship Id="rId7" Type="http://schemas.openxmlformats.org/officeDocument/2006/relationships/slide" Target="/ppt/slides/slide20.xml"/><Relationship Id="rId8" Type="http://schemas.openxmlformats.org/officeDocument/2006/relationships/slide" Target="/ppt/slides/slide17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slide" Target="/ppt/slides/slide18.xml"/><Relationship Id="rId9" Type="http://schemas.openxmlformats.org/officeDocument/2006/relationships/slide" Target="/ppt/slides/slide20.xml"/><Relationship Id="rId5" Type="http://schemas.openxmlformats.org/officeDocument/2006/relationships/image" Target="../media/image1.png"/><Relationship Id="rId6" Type="http://schemas.openxmlformats.org/officeDocument/2006/relationships/slide" Target="/ppt/slides/slide17.xml"/><Relationship Id="rId7" Type="http://schemas.openxmlformats.org/officeDocument/2006/relationships/image" Target="../media/image18.png"/><Relationship Id="rId8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slide" Target="/ppt/slides/slide18.xml"/><Relationship Id="rId9" Type="http://schemas.openxmlformats.org/officeDocument/2006/relationships/slide" Target="/ppt/slides/slide19.xml"/><Relationship Id="rId5" Type="http://schemas.openxmlformats.org/officeDocument/2006/relationships/image" Target="../media/image1.png"/><Relationship Id="rId6" Type="http://schemas.openxmlformats.org/officeDocument/2006/relationships/slide" Target="/ppt/slides/slide17.xml"/><Relationship Id="rId7" Type="http://schemas.openxmlformats.org/officeDocument/2006/relationships/image" Target="../media/image18.png"/><Relationship Id="rId8" Type="http://schemas.openxmlformats.org/officeDocument/2006/relationships/image" Target="../media/image3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7.xml"/><Relationship Id="rId4" Type="http://schemas.openxmlformats.org/officeDocument/2006/relationships/image" Target="../media/image18.png"/><Relationship Id="rId5" Type="http://schemas.openxmlformats.org/officeDocument/2006/relationships/image" Target="../media/image28.jpg"/><Relationship Id="rId6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16.xml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5" Type="http://schemas.openxmlformats.org/officeDocument/2006/relationships/image" Target="../media/image41.jpg"/><Relationship Id="rId6" Type="http://schemas.openxmlformats.org/officeDocument/2006/relationships/image" Target="../media/image26.png"/><Relationship Id="rId7" Type="http://schemas.openxmlformats.org/officeDocument/2006/relationships/hyperlink" Target="about:blank" TargetMode="External"/><Relationship Id="rId8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slide" Target="/ppt/slides/slide24.xml"/><Relationship Id="rId5" Type="http://schemas.openxmlformats.org/officeDocument/2006/relationships/image" Target="../media/image1.png"/><Relationship Id="rId6" Type="http://schemas.openxmlformats.org/officeDocument/2006/relationships/slide" Target="/ppt/slides/slide16.xml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3.xml"/><Relationship Id="rId4" Type="http://schemas.openxmlformats.org/officeDocument/2006/relationships/image" Target="../media/image18.png"/><Relationship Id="rId5" Type="http://schemas.openxmlformats.org/officeDocument/2006/relationships/image" Target="../media/image39.jpg"/><Relationship Id="rId6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Relationship Id="rId4" Type="http://schemas.openxmlformats.org/officeDocument/2006/relationships/slide" Target="/ppt/slides/slide11.xml"/><Relationship Id="rId11" Type="http://schemas.openxmlformats.org/officeDocument/2006/relationships/slide" Target="/ppt/slides/slide4.xml"/><Relationship Id="rId10" Type="http://schemas.openxmlformats.org/officeDocument/2006/relationships/slide" Target="/ppt/slides/slide5.xml"/><Relationship Id="rId12" Type="http://schemas.openxmlformats.org/officeDocument/2006/relationships/image" Target="../media/image15.png"/><Relationship Id="rId9" Type="http://schemas.openxmlformats.org/officeDocument/2006/relationships/slide" Target="/ppt/slides/slide16.xml"/><Relationship Id="rId5" Type="http://schemas.openxmlformats.org/officeDocument/2006/relationships/slide" Target="/ppt/slides/slide16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7.xml"/><Relationship Id="rId4" Type="http://schemas.openxmlformats.org/officeDocument/2006/relationships/slide" Target="/ppt/slides/slide5.xml"/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Relationship Id="rId12" Type="http://schemas.openxmlformats.org/officeDocument/2006/relationships/image" Target="../media/image15.png"/><Relationship Id="rId9" Type="http://schemas.openxmlformats.org/officeDocument/2006/relationships/image" Target="../media/image2.png"/><Relationship Id="rId5" Type="http://schemas.openxmlformats.org/officeDocument/2006/relationships/slide" Target="/ppt/slides/slide5.xml"/><Relationship Id="rId6" Type="http://schemas.openxmlformats.org/officeDocument/2006/relationships/image" Target="../media/image1.png"/><Relationship Id="rId7" Type="http://schemas.openxmlformats.org/officeDocument/2006/relationships/slide" Target="/ppt/slides/slide7.xml"/><Relationship Id="rId8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slide" Target="/ppt/slides/slide3.xml"/><Relationship Id="rId13" Type="http://schemas.openxmlformats.org/officeDocument/2006/relationships/image" Target="../media/image18.png"/><Relationship Id="rId12" Type="http://schemas.openxmlformats.org/officeDocument/2006/relationships/slide" Target="/ppt/slides/slide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6.xml"/><Relationship Id="rId9" Type="http://schemas.openxmlformats.org/officeDocument/2006/relationships/image" Target="../media/image5.png"/><Relationship Id="rId1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slide" Target="/ppt/slides/slide5.xml"/><Relationship Id="rId7" Type="http://schemas.openxmlformats.org/officeDocument/2006/relationships/hyperlink" Target="https://it-content.pearson.com/products/c9868721-7bfd-4419-9118-43bb9199d49f/geoloc/media/malatestiano_rimini/index.html" TargetMode="External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slide" Target="/ppt/slides/slide4.xml"/><Relationship Id="rId13" Type="http://schemas.openxmlformats.org/officeDocument/2006/relationships/image" Target="../media/image2.png"/><Relationship Id="rId12" Type="http://schemas.openxmlformats.org/officeDocument/2006/relationships/slide" Target="/ppt/slides/slide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5.xml"/><Relationship Id="rId4" Type="http://schemas.openxmlformats.org/officeDocument/2006/relationships/slide" Target="/ppt/slides/slide5.xml"/><Relationship Id="rId9" Type="http://schemas.openxmlformats.org/officeDocument/2006/relationships/image" Target="../media/image7.jpg"/><Relationship Id="rId1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slide" Target="/ppt/slides/slide6.xml"/><Relationship Id="rId7" Type="http://schemas.openxmlformats.org/officeDocument/2006/relationships/hyperlink" Target="https://it-content.pearson.com/products/c9868721-7bfd-4419-9118-43bb9199d49f/geoloc/media/malatestiano_rimini/index.html" TargetMode="External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slide" Target="/ppt/slides/slide8.xml"/><Relationship Id="rId13" Type="http://schemas.openxmlformats.org/officeDocument/2006/relationships/slide" Target="/ppt/slides/slide10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10.xml"/><Relationship Id="rId4" Type="http://schemas.openxmlformats.org/officeDocument/2006/relationships/image" Target="../media/image19.jpg"/><Relationship Id="rId9" Type="http://schemas.openxmlformats.org/officeDocument/2006/relationships/slide" Target="/ppt/slides/slide8.xml"/><Relationship Id="rId14" Type="http://schemas.openxmlformats.org/officeDocument/2006/relationships/image" Target="../media/image15.png"/><Relationship Id="rId5" Type="http://schemas.openxmlformats.org/officeDocument/2006/relationships/slide" Target="/ppt/slides/slide4.xml"/><Relationship Id="rId6" Type="http://schemas.openxmlformats.org/officeDocument/2006/relationships/image" Target="../media/image18.png"/><Relationship Id="rId7" Type="http://schemas.openxmlformats.org/officeDocument/2006/relationships/slide" Target="/ppt/slides/slide8.xml"/><Relationship Id="rId8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9.xml"/><Relationship Id="rId4" Type="http://schemas.openxmlformats.org/officeDocument/2006/relationships/image" Target="../media/image12.jpg"/><Relationship Id="rId9" Type="http://schemas.openxmlformats.org/officeDocument/2006/relationships/image" Target="../media/image18.png"/><Relationship Id="rId5" Type="http://schemas.openxmlformats.org/officeDocument/2006/relationships/image" Target="../media/image10.jpg"/><Relationship Id="rId6" Type="http://schemas.openxmlformats.org/officeDocument/2006/relationships/slide" Target="/ppt/slides/slide9.xml"/><Relationship Id="rId7" Type="http://schemas.openxmlformats.org/officeDocument/2006/relationships/image" Target="../media/image1.png"/><Relationship Id="rId8" Type="http://schemas.openxmlformats.org/officeDocument/2006/relationships/slide" Target="/ppt/slides/slide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8.xml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" y="742503"/>
            <a:ext cx="5557652" cy="135651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9502" rotWithShape="0" algn="tl" dir="5400000" dist="50800">
              <a:srgbClr val="000000">
                <a:alpha val="6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529550" y="924058"/>
            <a:ext cx="4790596" cy="1057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3600"/>
              <a:buFont typeface="Verdana"/>
              <a:buNone/>
            </a:pPr>
            <a:r>
              <a:rPr lang="it-IT" sz="3600"/>
              <a:t>Alberti e la città</a:t>
            </a:r>
            <a:br>
              <a:rPr lang="it-IT" sz="3600"/>
            </a:br>
            <a:r>
              <a:rPr lang="it-IT" sz="3600"/>
              <a:t>nel Rinascimento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/>
          <p:nvPr/>
        </p:nvSpPr>
        <p:spPr>
          <a:xfrm>
            <a:off x="4379495" y="-7058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21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Santa Maria Novella</a:t>
            </a:r>
            <a:endParaRPr>
              <a:solidFill>
                <a:srgbClr val="1A5BA9"/>
              </a:solidFill>
            </a:endParaRPr>
          </a:p>
        </p:txBody>
      </p:sp>
      <p:sp>
        <p:nvSpPr>
          <p:cNvPr id="269" name="Google Shape;269;p21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70" name="Google Shape;270;p21"/>
          <p:cNvSpPr txBox="1"/>
          <p:nvPr/>
        </p:nvSpPr>
        <p:spPr>
          <a:xfrm>
            <a:off x="1330796" y="1650928"/>
            <a:ext cx="4619628" cy="4478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Nella Chiesa di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Santa Maria Novella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(dal 1458), rinnovata sempre per incarico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Rucellai, l’Alberti si trova 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integrare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facciata gotica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parte già costruita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un completamento di gusto classico,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si ispira ai monumenti romanici fiorentini.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pilastri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agli angoli rimandano all’analoga soluzione del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Battistero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mentre la disposizione su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due livelli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la conclusione 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timpano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rinviano al San Miniato al Monte.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Invenzione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dell’Alberti sono le due eleganti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volute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capovolte ai lati, con funzione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raccordo tra i due livelli. 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8256273" y="5668158"/>
            <a:ext cx="3485106" cy="67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Facciata della Chiesa</a:t>
            </a:r>
            <a:endParaRPr/>
          </a:p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Santa Maria Novella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dal 1458, Firenze.</a:t>
            </a:r>
            <a:endParaRPr/>
          </a:p>
        </p:txBody>
      </p:sp>
      <p:pic>
        <p:nvPicPr>
          <p:cNvPr id="272" name="Google Shape;272;p2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4435" y="1718245"/>
            <a:ext cx="5580064" cy="391086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grpSp>
        <p:nvGrpSpPr>
          <p:cNvPr id="274" name="Google Shape;274;p21"/>
          <p:cNvGrpSpPr/>
          <p:nvPr/>
        </p:nvGrpSpPr>
        <p:grpSpPr>
          <a:xfrm>
            <a:off x="6705664" y="525442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275" name="Google Shape;275;p21">
              <a:hlinkClick action="ppaction://hlinksldjump"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1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77" name="Google Shape;27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/>
        </p:nvSpPr>
        <p:spPr>
          <a:xfrm>
            <a:off x="4379495" y="-7058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22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Santa Maria Novella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5" name="Google Shape;285;p22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6" name="Google Shape;286;p22"/>
          <p:cNvSpPr/>
          <p:nvPr/>
        </p:nvSpPr>
        <p:spPr>
          <a:xfrm>
            <a:off x="1819918" y="1717802"/>
            <a:ext cx="8742349" cy="449799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A5B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5B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4386802" y="5395925"/>
            <a:ext cx="5640845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Struttura geometrica della facciata di Santa Maria Novella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secondo la ricostruzione proposta da Rudolf Wittkower.</a:t>
            </a:r>
            <a:endParaRPr/>
          </a:p>
        </p:txBody>
      </p:sp>
      <p:sp>
        <p:nvSpPr>
          <p:cNvPr id="288" name="Google Shape;288;p22"/>
          <p:cNvSpPr txBox="1"/>
          <p:nvPr/>
        </p:nvSpPr>
        <p:spPr>
          <a:xfrm>
            <a:off x="2033812" y="1854877"/>
            <a:ext cx="4062188" cy="26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1600"/>
              <a:buFont typeface="Arial"/>
              <a:buNone/>
            </a:pPr>
            <a:r>
              <a:rPr b="1" lang="it-IT" sz="1600">
                <a:solidFill>
                  <a:srgbClr val="1A5BA9"/>
                </a:solidFill>
                <a:latin typeface="Verdana"/>
                <a:ea typeface="Verdana"/>
                <a:cs typeface="Verdana"/>
                <a:sym typeface="Verdana"/>
              </a:rPr>
              <a:t>Lo schema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Nuovo è il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rigore geometrico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proporzionale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che l’architetto utilizza: la forma del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quadrato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con i suoi multipli e sottomultipli, mette in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relazione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singole parti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l’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insieme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un connubio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armonioso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Google Shape;289;p2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2079" y="5485100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5533" y="2052095"/>
            <a:ext cx="3144503" cy="322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019" y="5750520"/>
            <a:ext cx="10287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1559" y="3138030"/>
            <a:ext cx="3830480" cy="31716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pic>
        <p:nvPicPr>
          <p:cNvPr id="299" name="Google Shape;299;p2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3213" y="3138030"/>
            <a:ext cx="3888383" cy="31716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300" name="Google Shape;300;p23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9166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Leon Battista Alberti a Mantova</a:t>
            </a:r>
            <a:endParaRPr>
              <a:solidFill>
                <a:srgbClr val="1A5BA9"/>
              </a:solidFill>
            </a:endParaRPr>
          </a:p>
        </p:txBody>
      </p:sp>
      <p:sp>
        <p:nvSpPr>
          <p:cNvPr id="301" name="Google Shape;301;p23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1324610" y="1504490"/>
            <a:ext cx="8088331" cy="773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Negli stessi anni in cui lavora a Firenze, Alberti segue a distanza anche i progetti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Ludovico Gonzaga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signore di Mantova. A realizzarli è l’architetto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Luca Fancelli,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un costante dialogo tra committente, architetto ed esecutore. </a:t>
            </a:r>
            <a:endParaRPr/>
          </a:p>
        </p:txBody>
      </p:sp>
      <p:pic>
        <p:nvPicPr>
          <p:cNvPr id="303" name="Google Shape;303;p23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>
            <a:hlinkClick action="ppaction://hlinksldjump" r:id="rId9"/>
          </p:cNvPr>
          <p:cNvSpPr/>
          <p:nvPr/>
        </p:nvSpPr>
        <p:spPr>
          <a:xfrm>
            <a:off x="2224584" y="2822942"/>
            <a:ext cx="3710971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Chiesa di San Sebastiano</a:t>
            </a:r>
            <a:endParaRPr/>
          </a:p>
        </p:txBody>
      </p:sp>
      <p:grpSp>
        <p:nvGrpSpPr>
          <p:cNvPr id="305" name="Google Shape;305;p23"/>
          <p:cNvGrpSpPr/>
          <p:nvPr/>
        </p:nvGrpSpPr>
        <p:grpSpPr>
          <a:xfrm>
            <a:off x="5349331" y="291249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306" name="Google Shape;306;p23">
              <a:hlinkClick action="ppaction://hlinksldjump"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23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08" name="Google Shape;308;p23">
            <a:hlinkClick action="ppaction://hlinksldjump" r:id="rId12"/>
          </p:cNvPr>
          <p:cNvSpPr/>
          <p:nvPr/>
        </p:nvSpPr>
        <p:spPr>
          <a:xfrm>
            <a:off x="6925186" y="2822942"/>
            <a:ext cx="3402155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Chiesa di Sant’Andrea</a:t>
            </a:r>
            <a:endParaRPr/>
          </a:p>
        </p:txBody>
      </p:sp>
      <p:grpSp>
        <p:nvGrpSpPr>
          <p:cNvPr id="309" name="Google Shape;309;p23"/>
          <p:cNvGrpSpPr/>
          <p:nvPr/>
        </p:nvGrpSpPr>
        <p:grpSpPr>
          <a:xfrm>
            <a:off x="9718959" y="291249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310" name="Google Shape;310;p23">
              <a:hlinkClick action="ppaction://hlinksldjump" r:id="rId13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23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12" name="Google Shape;312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9166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La Chiesa di San Sebastiano</a:t>
            </a:r>
            <a:endParaRPr/>
          </a:p>
        </p:txBody>
      </p:sp>
      <p:sp>
        <p:nvSpPr>
          <p:cNvPr id="319" name="Google Shape;319;p24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1321750" y="1649562"/>
            <a:ext cx="3359432" cy="2340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primo intervento è 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Chiesa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San Sebastiano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(dal 1460), dalla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innovativa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pianta 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croce greca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che nelle intenzioni doveva essere coperta da una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cupola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(come la Sacrestia Vecchia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Brunelleschi), mentre i bracci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volte a botte. 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8010644" y="5495733"/>
            <a:ext cx="3745068" cy="63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Chiesa di San Sebastiano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dal 1460, Mantova, pianta e facciata.</a:t>
            </a:r>
            <a:endParaRPr/>
          </a:p>
        </p:txBody>
      </p:sp>
      <p:pic>
        <p:nvPicPr>
          <p:cNvPr id="322" name="Google Shape;322;p2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4632" y="2193079"/>
            <a:ext cx="3913995" cy="319249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cxnSp>
        <p:nvCxnSpPr>
          <p:cNvPr id="324" name="Google Shape;324;p24"/>
          <p:cNvCxnSpPr/>
          <p:nvPr/>
        </p:nvCxnSpPr>
        <p:spPr>
          <a:xfrm>
            <a:off x="8845662" y="1912774"/>
            <a:ext cx="930318" cy="1185265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5" name="Google Shape;325;p24"/>
          <p:cNvSpPr txBox="1"/>
          <p:nvPr/>
        </p:nvSpPr>
        <p:spPr>
          <a:xfrm>
            <a:off x="7589152" y="1126706"/>
            <a:ext cx="2247330" cy="69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trabeazione spezzata da un arco al centro</a:t>
            </a:r>
            <a:endParaRPr/>
          </a:p>
        </p:txBody>
      </p:sp>
      <p:cxnSp>
        <p:nvCxnSpPr>
          <p:cNvPr id="326" name="Google Shape;326;p24"/>
          <p:cNvCxnSpPr/>
          <p:nvPr/>
        </p:nvCxnSpPr>
        <p:spPr>
          <a:xfrm flipH="1">
            <a:off x="9998527" y="1912774"/>
            <a:ext cx="413912" cy="1872363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7" name="Google Shape;327;p24"/>
          <p:cNvSpPr txBox="1"/>
          <p:nvPr/>
        </p:nvSpPr>
        <p:spPr>
          <a:xfrm>
            <a:off x="9953581" y="1444843"/>
            <a:ext cx="930318" cy="37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lesene</a:t>
            </a:r>
            <a:endParaRPr/>
          </a:p>
        </p:txBody>
      </p:sp>
      <p:pic>
        <p:nvPicPr>
          <p:cNvPr id="328" name="Google Shape;32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4901" y="1564897"/>
            <a:ext cx="1995224" cy="255158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4"/>
          <p:cNvSpPr txBox="1"/>
          <p:nvPr/>
        </p:nvSpPr>
        <p:spPr>
          <a:xfrm>
            <a:off x="1308100" y="4381567"/>
            <a:ext cx="5993451" cy="1788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esterno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nonostante i rimaneggiamenti che hanno eliminato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scalinata frontale, mantiene l’aspetto di un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tempio classico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alte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lesene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che sorreggono una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trabeazione spezzata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un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centro, citazione colta dell’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arco romano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Orange, in Provenza.</a:t>
            </a:r>
            <a:endParaRPr/>
          </a:p>
        </p:txBody>
      </p:sp>
      <p:pic>
        <p:nvPicPr>
          <p:cNvPr id="330" name="Google Shape;33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"/>
          <p:cNvSpPr txBox="1"/>
          <p:nvPr>
            <p:ph type="title"/>
          </p:nvPr>
        </p:nvSpPr>
        <p:spPr>
          <a:xfrm>
            <a:off x="1308101" y="642202"/>
            <a:ext cx="5094068" cy="825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9166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La Chiesa di Sant’Andrea</a:t>
            </a:r>
            <a:endParaRPr/>
          </a:p>
        </p:txBody>
      </p:sp>
      <p:sp>
        <p:nvSpPr>
          <p:cNvPr id="337" name="Google Shape;337;p25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1321749" y="1530294"/>
            <a:ext cx="3140973" cy="3028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L’altro edificio progettato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dall’Alberti a Mantova è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Chiesa di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Sant’Andrea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croce latina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un’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unica ampia navata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voltata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botte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lacunari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(come la Basilica romana di Massenzio alla quale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richiama). Era destinata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 accogliere i numerosi fedeli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visita alla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reliquia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 Sangue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Cristo.</a:t>
            </a:r>
            <a:endParaRPr sz="1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p25"/>
          <p:cNvSpPr txBox="1"/>
          <p:nvPr/>
        </p:nvSpPr>
        <p:spPr>
          <a:xfrm>
            <a:off x="8141971" y="5696860"/>
            <a:ext cx="3645660" cy="791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Chiesa di Sant’Andrea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dal 1470, Mantova, pianta e interno.</a:t>
            </a:r>
            <a:endParaRPr/>
          </a:p>
        </p:txBody>
      </p:sp>
      <p:pic>
        <p:nvPicPr>
          <p:cNvPr id="340" name="Google Shape;3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9662" y="2638448"/>
            <a:ext cx="4961476" cy="2986065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341" name="Google Shape;341;p25"/>
          <p:cNvSpPr txBox="1"/>
          <p:nvPr/>
        </p:nvSpPr>
        <p:spPr>
          <a:xfrm>
            <a:off x="1346559" y="5219519"/>
            <a:ext cx="4379684" cy="1202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 lati si apre una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sequenza di spazi maggiori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(cappelle) 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spazi minori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(sacelli) in alternanza, raccordati dall’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ordine gigante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2" name="Google Shape;342;p25"/>
          <p:cNvGrpSpPr/>
          <p:nvPr/>
        </p:nvGrpSpPr>
        <p:grpSpPr>
          <a:xfrm>
            <a:off x="4527566" y="1485046"/>
            <a:ext cx="1920534" cy="3266416"/>
            <a:chOff x="4737339" y="1698104"/>
            <a:chExt cx="2170576" cy="3691684"/>
          </a:xfrm>
        </p:grpSpPr>
        <p:sp>
          <p:nvSpPr>
            <p:cNvPr id="343" name="Google Shape;343;p25"/>
            <p:cNvSpPr/>
            <p:nvPr/>
          </p:nvSpPr>
          <p:spPr>
            <a:xfrm>
              <a:off x="6238357" y="2492193"/>
              <a:ext cx="577196" cy="916844"/>
            </a:xfrm>
            <a:custGeom>
              <a:rect b="b" l="l" r="r" t="t"/>
              <a:pathLst>
                <a:path extrusionOk="0" h="916844" w="577196">
                  <a:moveTo>
                    <a:pt x="0" y="0"/>
                  </a:moveTo>
                  <a:lnTo>
                    <a:pt x="577196" y="11329"/>
                  </a:lnTo>
                  <a:cubicBezTo>
                    <a:pt x="575857" y="275734"/>
                    <a:pt x="574519" y="540139"/>
                    <a:pt x="573180" y="804544"/>
                  </a:cubicBezTo>
                  <a:cubicBezTo>
                    <a:pt x="376845" y="1003867"/>
                    <a:pt x="320136" y="871321"/>
                    <a:pt x="142861" y="8988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344" name="Google Shape;344;p25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37339" y="1698104"/>
              <a:ext cx="2170576" cy="369168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5" name="Google Shape;345;p25"/>
          <p:cNvCxnSpPr/>
          <p:nvPr/>
        </p:nvCxnSpPr>
        <p:spPr>
          <a:xfrm flipH="1">
            <a:off x="6002202" y="2344473"/>
            <a:ext cx="1920534" cy="1600009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25"/>
          <p:cNvSpPr txBox="1"/>
          <p:nvPr/>
        </p:nvSpPr>
        <p:spPr>
          <a:xfrm>
            <a:off x="7463299" y="1920473"/>
            <a:ext cx="930318" cy="37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cappella</a:t>
            </a:r>
            <a:endParaRPr/>
          </a:p>
        </p:txBody>
      </p:sp>
      <p:cxnSp>
        <p:nvCxnSpPr>
          <p:cNvPr id="347" name="Google Shape;347;p25"/>
          <p:cNvCxnSpPr/>
          <p:nvPr/>
        </p:nvCxnSpPr>
        <p:spPr>
          <a:xfrm flipH="1">
            <a:off x="5855673" y="1398249"/>
            <a:ext cx="2089623" cy="1922727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25"/>
          <p:cNvSpPr txBox="1"/>
          <p:nvPr/>
        </p:nvSpPr>
        <p:spPr>
          <a:xfrm>
            <a:off x="7488937" y="961468"/>
            <a:ext cx="930318" cy="37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sacello</a:t>
            </a:r>
            <a:endParaRPr/>
          </a:p>
        </p:txBody>
      </p:sp>
      <p:cxnSp>
        <p:nvCxnSpPr>
          <p:cNvPr id="349" name="Google Shape;349;p25"/>
          <p:cNvCxnSpPr/>
          <p:nvPr/>
        </p:nvCxnSpPr>
        <p:spPr>
          <a:xfrm>
            <a:off x="7946566" y="1398877"/>
            <a:ext cx="2531642" cy="3361131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50" name="Google Shape;350;p25"/>
          <p:cNvCxnSpPr/>
          <p:nvPr/>
        </p:nvCxnSpPr>
        <p:spPr>
          <a:xfrm>
            <a:off x="7922736" y="2344473"/>
            <a:ext cx="2263851" cy="2406989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351" name="Google Shape;351;p25"/>
          <p:cNvGrpSpPr/>
          <p:nvPr/>
        </p:nvGrpSpPr>
        <p:grpSpPr>
          <a:xfrm>
            <a:off x="5355051" y="4353541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352" name="Google Shape;352;p25">
              <a:hlinkClick action="ppaction://hlinksldjump"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5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54" name="Google Shape;354;p25"/>
          <p:cNvPicPr preferRelativeResize="0"/>
          <p:nvPr/>
        </p:nvPicPr>
        <p:blipFill rotWithShape="1">
          <a:blip r:embed="rId8">
            <a:alphaModFix/>
          </a:blip>
          <a:srcRect b="-4278" l="0" r="0" t="0"/>
          <a:stretch/>
        </p:blipFill>
        <p:spPr>
          <a:xfrm>
            <a:off x="5954142" y="4632244"/>
            <a:ext cx="675000" cy="21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9166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La Chiesa di Sant’Andrea</a:t>
            </a:r>
            <a:endParaRPr/>
          </a:p>
        </p:txBody>
      </p:sp>
      <p:sp>
        <p:nvSpPr>
          <p:cNvPr id="363" name="Google Shape;363;p26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1424070" y="1717802"/>
            <a:ext cx="9838603" cy="449799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A5B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5B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5" name="Google Shape;365;p26"/>
          <p:cNvSpPr txBox="1"/>
          <p:nvPr/>
        </p:nvSpPr>
        <p:spPr>
          <a:xfrm>
            <a:off x="7256278" y="5365945"/>
            <a:ext cx="3677526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Chiesa di Sant’Andrea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 1470, Mantova, facciata.</a:t>
            </a:r>
            <a:endParaRPr/>
          </a:p>
        </p:txBody>
      </p:sp>
      <p:sp>
        <p:nvSpPr>
          <p:cNvPr id="366" name="Google Shape;366;p26"/>
          <p:cNvSpPr txBox="1"/>
          <p:nvPr/>
        </p:nvSpPr>
        <p:spPr>
          <a:xfrm>
            <a:off x="1928882" y="1854877"/>
            <a:ext cx="4998527" cy="26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1600"/>
              <a:buFont typeface="Arial"/>
              <a:buNone/>
            </a:pPr>
            <a:r>
              <a:rPr b="1" lang="it-IT" sz="1600">
                <a:solidFill>
                  <a:srgbClr val="1A5BA9"/>
                </a:solidFill>
                <a:latin typeface="Verdana"/>
                <a:ea typeface="Verdana"/>
                <a:cs typeface="Verdana"/>
                <a:sym typeface="Verdana"/>
              </a:rPr>
              <a:t>La facciata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 stesso ritmo si ripete in facciata in una sintesi efficace che si ispira a due tipologie: l’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arco trionfale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un solo fornice e il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fronte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tempio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 imponente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arco centrale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 alti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piedistalli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inquadra, infatti, il portale. Ai lati,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lesene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ordine gigante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inquadrano tre aperture una sopra l’altra;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di sopra, una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trabeazione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un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timpano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concludono la facciata. 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profonda nicchia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detta ombrellone, che sovrasta il tutto, aveva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forse la funzione di riequilibrare la presenza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trascurabile del campanile preesistente. </a:t>
            </a:r>
            <a:endParaRPr sz="1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7" name="Google Shape;367;p2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922" y="5425905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1348" y="2245273"/>
            <a:ext cx="3677526" cy="3044956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pic>
        <p:nvPicPr>
          <p:cNvPr id="369" name="Google Shape;36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La città nel Rinascimento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6" name="Google Shape;376;p27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77" name="Google Shape;377;p27"/>
          <p:cNvSpPr txBox="1"/>
          <p:nvPr/>
        </p:nvSpPr>
        <p:spPr>
          <a:xfrm>
            <a:off x="1308101" y="1671022"/>
            <a:ext cx="6801578" cy="1766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elaborate dall’Alberti ed espresse nei suoi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scritti teorici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influenzarono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interventi architettonici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anche su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scala urbanistica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permettendo così a signori di recente investitura politica di ottenere visibilità e giustificare attraverso le arti il proprio potere.</a:t>
            </a:r>
            <a:endParaRPr/>
          </a:p>
        </p:txBody>
      </p:sp>
      <p:pic>
        <p:nvPicPr>
          <p:cNvPr id="378" name="Google Shape;378;p2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019" y="5750520"/>
            <a:ext cx="10287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7">
            <a:hlinkClick action="ppaction://hlinksldjump" r:id="rId5"/>
          </p:cNvPr>
          <p:cNvSpPr/>
          <p:nvPr/>
        </p:nvSpPr>
        <p:spPr>
          <a:xfrm>
            <a:off x="1416051" y="4338054"/>
            <a:ext cx="1936872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Pienza</a:t>
            </a:r>
            <a:endParaRPr/>
          </a:p>
        </p:txBody>
      </p:sp>
      <p:sp>
        <p:nvSpPr>
          <p:cNvPr id="380" name="Google Shape;380;p27">
            <a:hlinkClick action="ppaction://hlinksldjump" r:id="rId6"/>
          </p:cNvPr>
          <p:cNvSpPr/>
          <p:nvPr/>
        </p:nvSpPr>
        <p:spPr>
          <a:xfrm>
            <a:off x="1416048" y="3570853"/>
            <a:ext cx="1936875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1" name="Google Shape;381;p27"/>
          <p:cNvGrpSpPr/>
          <p:nvPr/>
        </p:nvGrpSpPr>
        <p:grpSpPr>
          <a:xfrm>
            <a:off x="2745649" y="3660409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382" name="Google Shape;382;p27">
              <a:hlinkClick action="ppaction://hlinksldjump"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27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84" name="Google Shape;384;p27"/>
          <p:cNvGrpSpPr/>
          <p:nvPr/>
        </p:nvGrpSpPr>
        <p:grpSpPr>
          <a:xfrm>
            <a:off x="2745649" y="4427610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385" name="Google Shape;385;p27">
              <a:hlinkClick action="ppaction://hlinksldjump" r:id="rId9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27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87" name="Google Shape;387;p27">
            <a:hlinkClick action="ppaction://hlinksldjump" r:id="rId10"/>
          </p:cNvPr>
          <p:cNvSpPr/>
          <p:nvPr/>
        </p:nvSpPr>
        <p:spPr>
          <a:xfrm>
            <a:off x="1416051" y="5105255"/>
            <a:ext cx="1936872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Ferrara</a:t>
            </a:r>
            <a:endParaRPr/>
          </a:p>
        </p:txBody>
      </p:sp>
      <p:grpSp>
        <p:nvGrpSpPr>
          <p:cNvPr id="388" name="Google Shape;388;p27"/>
          <p:cNvGrpSpPr/>
          <p:nvPr/>
        </p:nvGrpSpPr>
        <p:grpSpPr>
          <a:xfrm>
            <a:off x="2745649" y="5194811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389" name="Google Shape;389;p27">
              <a:hlinkClick action="ppaction://hlinksldjump" r:id="rId1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27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391" name="Google Shape;391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01072" y="1745496"/>
            <a:ext cx="2762348" cy="4387259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392" name="Google Shape;392;p27"/>
          <p:cNvSpPr txBox="1"/>
          <p:nvPr/>
        </p:nvSpPr>
        <p:spPr>
          <a:xfrm>
            <a:off x="5696262" y="5461624"/>
            <a:ext cx="3054910" cy="754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Frontespizio dell’edizione italiana</a:t>
            </a:r>
            <a:b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b="1" i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re aedificatoria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pubblicata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Firenze nel 1550.</a:t>
            </a:r>
            <a:endParaRPr/>
          </a:p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3" name="Google Shape;393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8"/>
          <p:cNvPicPr preferRelativeResize="0"/>
          <p:nvPr/>
        </p:nvPicPr>
        <p:blipFill rotWithShape="1">
          <a:blip r:embed="rId3">
            <a:alphaModFix/>
          </a:blip>
          <a:srcRect b="6711" l="0" r="0" t="0"/>
          <a:stretch/>
        </p:blipFill>
        <p:spPr>
          <a:xfrm>
            <a:off x="6486861" y="229198"/>
            <a:ext cx="4813953" cy="647999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8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Il Palazzo Ducale di Urbino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1" name="Google Shape;401;p28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02" name="Google Shape;402;p28"/>
          <p:cNvSpPr txBox="1"/>
          <p:nvPr/>
        </p:nvSpPr>
        <p:spPr>
          <a:xfrm>
            <a:off x="1308101" y="1368722"/>
            <a:ext cx="6227232" cy="1364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«Una città in forma di palazzo» è il caso del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di Urbino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cui costruzione fu affidata da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Federico da Montefeltro</a:t>
            </a:r>
            <a:b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(uomo d’arme divenuto duca) 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Luciano Laurana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dalla metà del secolo. Dal 1474 i lavori vengono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seguiti da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Francesco di Giorgio Martini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 la struttura del palazzo rimane incompleta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la morte del principe (1482).</a:t>
            </a:r>
            <a:endParaRPr/>
          </a:p>
        </p:txBody>
      </p:sp>
      <p:grpSp>
        <p:nvGrpSpPr>
          <p:cNvPr id="403" name="Google Shape;403;p28"/>
          <p:cNvGrpSpPr/>
          <p:nvPr/>
        </p:nvGrpSpPr>
        <p:grpSpPr>
          <a:xfrm>
            <a:off x="9703541" y="5148215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04" name="Google Shape;404;p28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28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06" name="Google Shape;406;p28">
            <a:hlinkClick action="ppaction://hlinksldjump" r:id="rId6"/>
          </p:cNvPr>
          <p:cNvSpPr/>
          <p:nvPr/>
        </p:nvSpPr>
        <p:spPr>
          <a:xfrm>
            <a:off x="1416050" y="5902620"/>
            <a:ext cx="2497108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 città ideale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3345265" y="5999971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08" name="Google Shape;408;p28">
              <a:hlinkClick action="ppaction://hlinksldjump" r:id="rId7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8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10" name="Google Shape;410;p28"/>
          <p:cNvSpPr txBox="1"/>
          <p:nvPr/>
        </p:nvSpPr>
        <p:spPr>
          <a:xfrm>
            <a:off x="1313383" y="3850994"/>
            <a:ext cx="2497108" cy="1836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ingresso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salone del trono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scalone d’onore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cortile d’onore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salone della Jole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cortile del Pasquino</a:t>
            </a:r>
            <a:endParaRPr/>
          </a:p>
        </p:txBody>
      </p:sp>
      <p:grpSp>
        <p:nvGrpSpPr>
          <p:cNvPr id="411" name="Google Shape;411;p28"/>
          <p:cNvGrpSpPr/>
          <p:nvPr/>
        </p:nvGrpSpPr>
        <p:grpSpPr>
          <a:xfrm>
            <a:off x="8705489" y="2856794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12" name="Google Shape;412;p28">
              <a:hlinkClick action="ppaction://hlinksldjump" r:id="rId8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28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14" name="Google Shape;414;p28"/>
          <p:cNvGrpSpPr/>
          <p:nvPr/>
        </p:nvGrpSpPr>
        <p:grpSpPr>
          <a:xfrm>
            <a:off x="6805907" y="397943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15" name="Google Shape;415;p28">
              <a:hlinkClick action="ppaction://hlinksldjump" r:id="rId9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28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17" name="Google Shape;417;p28"/>
          <p:cNvSpPr txBox="1"/>
          <p:nvPr/>
        </p:nvSpPr>
        <p:spPr>
          <a:xfrm>
            <a:off x="3349412" y="3850993"/>
            <a:ext cx="2719192" cy="198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appartamenti del duca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sala delle udienze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studiolo</a:t>
            </a:r>
            <a:b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facciata dei Torricini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giardino pensile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appartamenti della duchessa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9234728" y="5790127"/>
            <a:ext cx="2539761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 di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assonometria.</a:t>
            </a:r>
            <a:endParaRPr/>
          </a:p>
        </p:txBody>
      </p:sp>
      <p:pic>
        <p:nvPicPr>
          <p:cNvPr id="419" name="Google Shape;419;p28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Google Shape;426;p29"/>
          <p:cNvCxnSpPr/>
          <p:nvPr/>
        </p:nvCxnSpPr>
        <p:spPr>
          <a:xfrm>
            <a:off x="5909985" y="3853106"/>
            <a:ext cx="1071131" cy="216925"/>
          </a:xfrm>
          <a:prstGeom prst="straightConnector1">
            <a:avLst/>
          </a:prstGeom>
          <a:noFill/>
          <a:ln cap="flat" cmpd="sng" w="28575">
            <a:solidFill>
              <a:srgbClr val="1A5BA9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427" name="Google Shape;427;p29"/>
          <p:cNvSpPr/>
          <p:nvPr/>
        </p:nvSpPr>
        <p:spPr>
          <a:xfrm>
            <a:off x="1021386" y="1694858"/>
            <a:ext cx="5081487" cy="402731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A5B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8" name="Google Shape;428;p29"/>
          <p:cNvPicPr preferRelativeResize="0"/>
          <p:nvPr/>
        </p:nvPicPr>
        <p:blipFill rotWithShape="1">
          <a:blip r:embed="rId3">
            <a:alphaModFix/>
          </a:blip>
          <a:srcRect b="6711" l="0" r="0" t="0"/>
          <a:stretch/>
        </p:blipFill>
        <p:spPr>
          <a:xfrm>
            <a:off x="6486861" y="229198"/>
            <a:ext cx="4813953" cy="6479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9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Il Palazzo Ducale di Urbino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0" name="Google Shape;430;p29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31" name="Google Shape;4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2352" y="1926348"/>
            <a:ext cx="4379554" cy="2932278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432" name="Google Shape;432;p29"/>
          <p:cNvSpPr txBox="1"/>
          <p:nvPr/>
        </p:nvSpPr>
        <p:spPr>
          <a:xfrm>
            <a:off x="3304674" y="4983059"/>
            <a:ext cx="2539761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 di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facciata sulla Piazza grande.</a:t>
            </a:r>
            <a:endParaRPr/>
          </a:p>
        </p:txBody>
      </p:sp>
      <p:grpSp>
        <p:nvGrpSpPr>
          <p:cNvPr id="433" name="Google Shape;433;p29"/>
          <p:cNvGrpSpPr/>
          <p:nvPr/>
        </p:nvGrpSpPr>
        <p:grpSpPr>
          <a:xfrm>
            <a:off x="8705489" y="2856794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34" name="Google Shape;434;p29">
              <a:hlinkClick action="ppaction://hlinksldjump"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p29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36" name="Google Shape;436;p29"/>
          <p:cNvGrpSpPr/>
          <p:nvPr/>
        </p:nvGrpSpPr>
        <p:grpSpPr>
          <a:xfrm>
            <a:off x="9703541" y="5148215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37" name="Google Shape;437;p29">
              <a:hlinkClick action="ppaction://hlinksldjump" r:id="rId7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29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39" name="Google Shape;439;p29"/>
          <p:cNvSpPr txBox="1"/>
          <p:nvPr/>
        </p:nvSpPr>
        <p:spPr>
          <a:xfrm>
            <a:off x="9234728" y="5790127"/>
            <a:ext cx="2539761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 di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assonometria.</a:t>
            </a:r>
            <a:endParaRPr/>
          </a:p>
        </p:txBody>
      </p:sp>
      <p:pic>
        <p:nvPicPr>
          <p:cNvPr id="440" name="Google Shape;440;p2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2551" y="5088757"/>
            <a:ext cx="1016000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0"/>
          <p:cNvPicPr preferRelativeResize="0"/>
          <p:nvPr/>
        </p:nvPicPr>
        <p:blipFill rotWithShape="1">
          <a:blip r:embed="rId3">
            <a:alphaModFix/>
          </a:blip>
          <a:srcRect b="6711" l="0" r="0" t="0"/>
          <a:stretch/>
        </p:blipFill>
        <p:spPr>
          <a:xfrm>
            <a:off x="6486861" y="229198"/>
            <a:ext cx="4813953" cy="6479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0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Il Palazzo Ducale di Urbino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8" name="Google Shape;448;p30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49" name="Google Shape;449;p30"/>
          <p:cNvCxnSpPr/>
          <p:nvPr/>
        </p:nvCxnSpPr>
        <p:spPr>
          <a:xfrm flipH="1" rot="10800000">
            <a:off x="5909985" y="2947387"/>
            <a:ext cx="3064416" cy="905719"/>
          </a:xfrm>
          <a:prstGeom prst="straightConnector1">
            <a:avLst/>
          </a:prstGeom>
          <a:noFill/>
          <a:ln cap="flat" cmpd="sng" w="28575">
            <a:solidFill>
              <a:srgbClr val="1A5BA9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450" name="Google Shape;450;p30"/>
          <p:cNvGrpSpPr/>
          <p:nvPr/>
        </p:nvGrpSpPr>
        <p:grpSpPr>
          <a:xfrm>
            <a:off x="6805907" y="397943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51" name="Google Shape;451;p30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2" name="Google Shape;452;p30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53" name="Google Shape;453;p30"/>
          <p:cNvSpPr/>
          <p:nvPr/>
        </p:nvSpPr>
        <p:spPr>
          <a:xfrm>
            <a:off x="1021386" y="1694858"/>
            <a:ext cx="5081487" cy="402731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A5B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4" name="Google Shape;454;p30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551" y="5088757"/>
            <a:ext cx="1016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0"/>
          <p:cNvSpPr txBox="1"/>
          <p:nvPr/>
        </p:nvSpPr>
        <p:spPr>
          <a:xfrm>
            <a:off x="2582780" y="4983059"/>
            <a:ext cx="3261656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 di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cortile d’onore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(su disegno di Luciano Laurana).</a:t>
            </a:r>
            <a:endParaRPr/>
          </a:p>
        </p:txBody>
      </p:sp>
      <p:pic>
        <p:nvPicPr>
          <p:cNvPr id="456" name="Google Shape;456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3478" y="1926348"/>
            <a:ext cx="4401000" cy="29340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grpSp>
        <p:nvGrpSpPr>
          <p:cNvPr id="457" name="Google Shape;457;p30"/>
          <p:cNvGrpSpPr/>
          <p:nvPr/>
        </p:nvGrpSpPr>
        <p:grpSpPr>
          <a:xfrm>
            <a:off x="9703541" y="5148215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58" name="Google Shape;458;p30">
              <a:hlinkClick action="ppaction://hlinksldjump" r:id="rId9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30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60" name="Google Shape;460;p30"/>
          <p:cNvSpPr txBox="1"/>
          <p:nvPr/>
        </p:nvSpPr>
        <p:spPr>
          <a:xfrm>
            <a:off x="9234728" y="5790127"/>
            <a:ext cx="2539761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 di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assonometria.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6267" y="334850"/>
            <a:ext cx="8986000" cy="83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it-IT"/>
              <a:t>Scenario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106167" y="1286830"/>
            <a:ext cx="9306020" cy="4744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Dalla metà del Quattrocento la penisola italiana visse una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situazione politica</a:t>
            </a:r>
            <a:b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relativa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stabilità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nonostante una condizione di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frammentarietà territoriale</a:t>
            </a:r>
            <a:b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corrispondeva anche a una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varietà di linguaggi artistici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ricchezza 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tradizioni locali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 accompagnò all’acquisizione delle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novità rinascimentali fiorentine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prospettiva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l’adozione di un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lessico all’antica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diedero esiti differenti in molte città, sia al nord sia al sud: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Padova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Mantova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Ferrara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Urbino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Milano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Napoli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 qualificarono come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centri di innovazione</a:t>
            </a:r>
            <a:b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artistica accanto a Firenze, nel desiderio di dimostrarsi aggiornate.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Alla diffusione di un linguaggio sovraregionale contribuirono anche gli spostamenti</a:t>
            </a:r>
            <a:b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artisti quali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Piero della Francesca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b="1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Antonello da Messina</a:t>
            </a: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4006" y="325225"/>
            <a:ext cx="860400" cy="8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1"/>
          <p:cNvPicPr preferRelativeResize="0"/>
          <p:nvPr/>
        </p:nvPicPr>
        <p:blipFill rotWithShape="1">
          <a:blip r:embed="rId3">
            <a:alphaModFix/>
          </a:blip>
          <a:srcRect b="6711" l="0" r="0" t="0"/>
          <a:stretch/>
        </p:blipFill>
        <p:spPr>
          <a:xfrm>
            <a:off x="6486861" y="229198"/>
            <a:ext cx="4813953" cy="6479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1"/>
          <p:cNvSpPr/>
          <p:nvPr/>
        </p:nvSpPr>
        <p:spPr>
          <a:xfrm>
            <a:off x="6486861" y="2244072"/>
            <a:ext cx="450644" cy="1057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31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Il Palazzo Ducale di Urbino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9" name="Google Shape;469;p31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cxnSp>
        <p:nvCxnSpPr>
          <p:cNvPr id="470" name="Google Shape;470;p31"/>
          <p:cNvCxnSpPr/>
          <p:nvPr/>
        </p:nvCxnSpPr>
        <p:spPr>
          <a:xfrm>
            <a:off x="6040201" y="2244072"/>
            <a:ext cx="3872323" cy="2977289"/>
          </a:xfrm>
          <a:prstGeom prst="straightConnector1">
            <a:avLst/>
          </a:prstGeom>
          <a:noFill/>
          <a:ln cap="flat" cmpd="sng" w="28575">
            <a:solidFill>
              <a:srgbClr val="1A5BA9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471" name="Google Shape;471;p31"/>
          <p:cNvGrpSpPr/>
          <p:nvPr/>
        </p:nvGrpSpPr>
        <p:grpSpPr>
          <a:xfrm>
            <a:off x="6805907" y="397943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72" name="Google Shape;472;p31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31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74" name="Google Shape;474;p31"/>
          <p:cNvSpPr/>
          <p:nvPr/>
        </p:nvSpPr>
        <p:spPr>
          <a:xfrm>
            <a:off x="1021107" y="1694858"/>
            <a:ext cx="5074893" cy="469244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A5B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5" name="Google Shape;475;p31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551" y="1399832"/>
            <a:ext cx="10160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1"/>
          <p:cNvSpPr txBox="1"/>
          <p:nvPr/>
        </p:nvSpPr>
        <p:spPr>
          <a:xfrm>
            <a:off x="1021108" y="3136806"/>
            <a:ext cx="1228130" cy="1530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</a:t>
            </a:r>
            <a:b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facciata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 Torricini.</a:t>
            </a:r>
            <a:endParaRPr/>
          </a:p>
        </p:txBody>
      </p:sp>
      <p:pic>
        <p:nvPicPr>
          <p:cNvPr id="477" name="Google Shape;47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15037" y="1555732"/>
            <a:ext cx="4283801" cy="2694269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grpSp>
        <p:nvGrpSpPr>
          <p:cNvPr id="478" name="Google Shape;478;p31"/>
          <p:cNvGrpSpPr/>
          <p:nvPr/>
        </p:nvGrpSpPr>
        <p:grpSpPr>
          <a:xfrm>
            <a:off x="8705489" y="2856794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479" name="Google Shape;479;p31">
              <a:hlinkClick action="ppaction://hlinksldjump" r:id="rId9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31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81" name="Google Shape;481;p31"/>
          <p:cNvSpPr txBox="1"/>
          <p:nvPr/>
        </p:nvSpPr>
        <p:spPr>
          <a:xfrm>
            <a:off x="1223438" y="4497825"/>
            <a:ext cx="4732099" cy="1364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i="0" lang="it-IT" sz="1400">
                <a:solidFill>
                  <a:srgbClr val="1A5BA9"/>
                </a:solidFill>
                <a:latin typeface="Verdana"/>
                <a:ea typeface="Verdana"/>
                <a:cs typeface="Verdana"/>
                <a:sym typeface="Verdana"/>
              </a:rPr>
              <a:t>facciata dei Torricini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ruotata leggermente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chiude verso l’esterno la fronte a strapiombo.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presenta come una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successione di archi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che,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pur nel loro sviluppo verticale, ricordano quelli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trionfali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dell’antica Roma.</a:t>
            </a:r>
            <a:endParaRPr b="0" i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31"/>
          <p:cNvSpPr txBox="1"/>
          <p:nvPr/>
        </p:nvSpPr>
        <p:spPr>
          <a:xfrm>
            <a:off x="9234728" y="5790127"/>
            <a:ext cx="2539761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Ducale di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assonometria.</a:t>
            </a:r>
            <a:endParaRPr/>
          </a:p>
        </p:txBody>
      </p:sp>
      <p:pic>
        <p:nvPicPr>
          <p:cNvPr id="483" name="Google Shape;483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it-IT">
                <a:solidFill>
                  <a:schemeClr val="accent1"/>
                </a:solidFill>
              </a:rPr>
              <a:t>La </a:t>
            </a:r>
            <a:r>
              <a:rPr i="1" lang="it-IT">
                <a:solidFill>
                  <a:schemeClr val="accent1"/>
                </a:solidFill>
              </a:rPr>
              <a:t>città ideale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490" name="Google Shape;490;p32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91" name="Google Shape;491;p32"/>
          <p:cNvSpPr txBox="1"/>
          <p:nvPr/>
        </p:nvSpPr>
        <p:spPr>
          <a:xfrm>
            <a:off x="1316970" y="1658501"/>
            <a:ext cx="10016048" cy="2114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All’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ambiente urbinate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riconducibile la tavola con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veduta prospettica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città ideale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cui l’architettura è il soggetto stesso del dipinto. Si tratta di una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rappresentazione utopistica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dal valore programmatico.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la visione di un ambiente urbano caratterizzato da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armonia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proporzione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misura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principi fondamentali dell’architettura espressi dall’Alberti,</a:t>
            </a:r>
            <a:r>
              <a:rPr b="0" i="0" lang="it-IT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evidenti nell’organizzazione spaziale dell’insieme, che ruota intorno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una piazza regolare, e nella progettazione architettonica omogenea degli edifici ispirati all’antico.</a:t>
            </a:r>
            <a:endParaRPr/>
          </a:p>
        </p:txBody>
      </p:sp>
      <p:pic>
        <p:nvPicPr>
          <p:cNvPr id="492" name="Google Shape;492;p3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6049" y="3670543"/>
            <a:ext cx="8863731" cy="246585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494" name="Google Shape;494;p32"/>
          <p:cNvSpPr txBox="1"/>
          <p:nvPr/>
        </p:nvSpPr>
        <p:spPr>
          <a:xfrm>
            <a:off x="10397987" y="4316092"/>
            <a:ext cx="1354458" cy="1295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Artista dell’Italia centrale,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città ideale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fine XV secolo,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olio su tavola, Urbino, Galleria nazionale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delle Marche.</a:t>
            </a:r>
            <a:endParaRPr/>
          </a:p>
        </p:txBody>
      </p:sp>
      <p:pic>
        <p:nvPicPr>
          <p:cNvPr id="495" name="Google Shape;49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3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it-IT">
                <a:solidFill>
                  <a:schemeClr val="accent1"/>
                </a:solidFill>
              </a:rPr>
              <a:t>La piazza di Pienza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2" name="Google Shape;502;p33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03" name="Google Shape;503;p33"/>
          <p:cNvSpPr txBox="1"/>
          <p:nvPr/>
        </p:nvSpPr>
        <p:spPr>
          <a:xfrm>
            <a:off x="6096000" y="1640815"/>
            <a:ext cx="5566197" cy="497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Un’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esemplificazione concreta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 nuovi principi urbanistici rinascimentali è l’intervento nella cittadina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Pienza (entro il 1464), voluto da papa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Pio II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Nella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piazza principale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forma di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trapezio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affacciano la </a:t>
            </a:r>
            <a:r>
              <a:rPr b="1" i="0" lang="it-IT" sz="1400">
                <a:solidFill>
                  <a:srgbClr val="1A5BA9"/>
                </a:solidFill>
                <a:latin typeface="Verdana"/>
                <a:ea typeface="Verdana"/>
                <a:cs typeface="Verdana"/>
                <a:sym typeface="Verdana"/>
              </a:rPr>
              <a:t>Cattedrale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i="0" lang="it-IT" sz="1400">
                <a:solidFill>
                  <a:srgbClr val="1A5BA9"/>
                </a:solidFill>
                <a:latin typeface="Verdana"/>
                <a:ea typeface="Verdana"/>
                <a:cs typeface="Verdana"/>
                <a:sym typeface="Verdana"/>
              </a:rPr>
              <a:t>Palazzo Piccolomini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altre residenze. Tutte queste costruzioni sono raccordate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dalla pavimentazione geometrica che sottolinea il principio della prospettiva e della proporzione quali elementi organizzativi, caratteristiche presenti anche nella veduta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città ideale.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L’architetto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Bernardo Rossellino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formatosi sull’esempio dell’Alberti, ne riprende anche il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linguaggio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rifacendosi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Tempio Malatestiano per la Cattedrale e a Palazzo Rucellai nel caso di palazzo Piccolomini.</a:t>
            </a:r>
            <a:endParaRPr b="0" i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4" name="Google Shape;504;p3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0624" y="1499335"/>
            <a:ext cx="3275872" cy="2296007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pic>
        <p:nvPicPr>
          <p:cNvPr id="506" name="Google Shape;506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0624" y="3941680"/>
            <a:ext cx="3275872" cy="2475103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3"/>
          <p:cNvSpPr txBox="1"/>
          <p:nvPr/>
        </p:nvSpPr>
        <p:spPr>
          <a:xfrm>
            <a:off x="1193799" y="4586846"/>
            <a:ext cx="1241792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Bernardo Rossellino,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Piazza</a:t>
            </a:r>
            <a:b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Pienza 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(Siena),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entro il 1464, veduta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pianta.</a:t>
            </a:r>
            <a:endParaRPr/>
          </a:p>
        </p:txBody>
      </p:sp>
      <p:sp>
        <p:nvSpPr>
          <p:cNvPr id="508" name="Google Shape;508;p33"/>
          <p:cNvSpPr/>
          <p:nvPr/>
        </p:nvSpPr>
        <p:spPr>
          <a:xfrm>
            <a:off x="9945122" y="523447"/>
            <a:ext cx="1710115" cy="857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9" name="Google Shape;509;p3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8883" y="523447"/>
            <a:ext cx="877929" cy="86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33"/>
          <p:cNvCxnSpPr/>
          <p:nvPr/>
        </p:nvCxnSpPr>
        <p:spPr>
          <a:xfrm>
            <a:off x="3787973" y="3368217"/>
            <a:ext cx="383745" cy="1965214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11" name="Google Shape;511;p33"/>
          <p:cNvCxnSpPr/>
          <p:nvPr/>
        </p:nvCxnSpPr>
        <p:spPr>
          <a:xfrm flipH="1">
            <a:off x="4483687" y="3311484"/>
            <a:ext cx="735280" cy="2256978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512" name="Google Shape;512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784814" y="527060"/>
            <a:ext cx="867600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7484" y="1795796"/>
            <a:ext cx="5558799" cy="458546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4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it-IT">
                <a:solidFill>
                  <a:schemeClr val="accent1"/>
                </a:solidFill>
              </a:rPr>
              <a:t>Ferrara, l’addizione erculea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34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21" name="Google Shape;521;p34"/>
          <p:cNvSpPr txBox="1"/>
          <p:nvPr/>
        </p:nvSpPr>
        <p:spPr>
          <a:xfrm>
            <a:off x="1316971" y="1561518"/>
            <a:ext cx="4871161" cy="2982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L’ampliamento della città verso nord rispetto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nucleo medievale fu progettato dall’architetto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Biagio Rossetti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 incarico del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duca Ercole 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(1492). Il progetto, che rispondeva 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necessità pratiche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carattere difensivo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di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espansione demografica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fu condotto tracciando prima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mura di cinta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poi un reticolo interno di vie organizzate lungo i due assi principali che si incrociano ortogonalmente e infine concluso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l’edificazione di nuovi palazzi.</a:t>
            </a:r>
            <a:endParaRPr/>
          </a:p>
        </p:txBody>
      </p:sp>
      <p:sp>
        <p:nvSpPr>
          <p:cNvPr id="522" name="Google Shape;522;p34"/>
          <p:cNvSpPr txBox="1"/>
          <p:nvPr/>
        </p:nvSpPr>
        <p:spPr>
          <a:xfrm>
            <a:off x="9773287" y="1577979"/>
            <a:ext cx="2497108" cy="1836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Cattedrale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Castello estense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dei Diamanti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Certosa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 </a:t>
            </a:r>
            <a:r>
              <a:rPr lang="it-IT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Schifanoia</a:t>
            </a:r>
            <a:endParaRPr/>
          </a:p>
        </p:txBody>
      </p:sp>
      <p:grpSp>
        <p:nvGrpSpPr>
          <p:cNvPr id="523" name="Google Shape;523;p34"/>
          <p:cNvGrpSpPr/>
          <p:nvPr/>
        </p:nvGrpSpPr>
        <p:grpSpPr>
          <a:xfrm>
            <a:off x="1428079" y="5352579"/>
            <a:ext cx="3067498" cy="1023001"/>
            <a:chOff x="9029339" y="4230875"/>
            <a:chExt cx="3067498" cy="1023001"/>
          </a:xfrm>
        </p:grpSpPr>
        <p:sp>
          <p:nvSpPr>
            <p:cNvPr id="524" name="Google Shape;524;p34"/>
            <p:cNvSpPr/>
            <p:nvPr/>
          </p:nvSpPr>
          <p:spPr>
            <a:xfrm>
              <a:off x="9029339" y="4256115"/>
              <a:ext cx="216000" cy="216000"/>
            </a:xfrm>
            <a:prstGeom prst="rect">
              <a:avLst/>
            </a:prstGeom>
            <a:solidFill>
              <a:srgbClr val="F5D77B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5" name="Google Shape;525;p34"/>
            <p:cNvSpPr txBox="1"/>
            <p:nvPr/>
          </p:nvSpPr>
          <p:spPr>
            <a:xfrm>
              <a:off x="9266808" y="4230875"/>
              <a:ext cx="21924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città medievale</a:t>
              </a: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9029339" y="4629116"/>
              <a:ext cx="216000" cy="216000"/>
            </a:xfrm>
            <a:prstGeom prst="rect">
              <a:avLst/>
            </a:prstGeom>
            <a:solidFill>
              <a:srgbClr val="E8D4E1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7" name="Google Shape;527;p34"/>
            <p:cNvSpPr txBox="1"/>
            <p:nvPr/>
          </p:nvSpPr>
          <p:spPr>
            <a:xfrm>
              <a:off x="9266808" y="4603876"/>
              <a:ext cx="2830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rinnovamento di Borso (dal 1451)</a:t>
              </a: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9029339" y="5002117"/>
              <a:ext cx="216000" cy="216000"/>
            </a:xfrm>
            <a:prstGeom prst="rect">
              <a:avLst/>
            </a:prstGeom>
            <a:solidFill>
              <a:srgbClr val="A9D29A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9" name="Google Shape;529;p34"/>
            <p:cNvSpPr txBox="1"/>
            <p:nvPr/>
          </p:nvSpPr>
          <p:spPr>
            <a:xfrm>
              <a:off x="9266808" y="4976877"/>
              <a:ext cx="24522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addizione erculea (dal 1492)</a:t>
              </a:r>
              <a:endParaRPr/>
            </a:p>
          </p:txBody>
        </p:sp>
      </p:grpSp>
      <p:grpSp>
        <p:nvGrpSpPr>
          <p:cNvPr id="530" name="Google Shape;530;p34"/>
          <p:cNvGrpSpPr/>
          <p:nvPr/>
        </p:nvGrpSpPr>
        <p:grpSpPr>
          <a:xfrm>
            <a:off x="7764662" y="3908030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531" name="Google Shape;531;p34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34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1A5B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33" name="Google Shape;533;p34"/>
          <p:cNvSpPr txBox="1"/>
          <p:nvPr/>
        </p:nvSpPr>
        <p:spPr>
          <a:xfrm>
            <a:off x="6157359" y="5902117"/>
            <a:ext cx="2539761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Pianta di Ferrara</a:t>
            </a:r>
            <a:b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l’addizione erculea.</a:t>
            </a:r>
            <a:endParaRPr/>
          </a:p>
        </p:txBody>
      </p:sp>
      <p:pic>
        <p:nvPicPr>
          <p:cNvPr id="534" name="Google Shape;534;p34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5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rPr lang="it-IT">
                <a:solidFill>
                  <a:schemeClr val="accent1"/>
                </a:solidFill>
              </a:rPr>
              <a:t>Il Palazzo dei Diamanti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2" name="Google Shape;542;p35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43" name="Google Shape;543;p35"/>
          <p:cNvSpPr txBox="1"/>
          <p:nvPr/>
        </p:nvSpPr>
        <p:spPr>
          <a:xfrm>
            <a:off x="1316970" y="1561518"/>
            <a:ext cx="4275485" cy="497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 gli edifici, il più importante è il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dei Diamanti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che sorge all’incrocio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 due assi stradali principali.</a:t>
            </a:r>
            <a:b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Palazzo dei Diamanti, invece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privilegiare uno sviluppo verticale come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residenze signorili fiorentine, segue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uno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slancio orizzontale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sottolineando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fuga prospettica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delle due strade.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paramento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è costituito da blocchetti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marmo bianco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rosa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forma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punta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diamante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orientati diversamente a seconda dell’altezza,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modo da catturare la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luce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offrire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effetto ottico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particolarmente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vibrante.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4" name="Google Shape;544;p3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8810" y="1717801"/>
            <a:ext cx="5883604" cy="390671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546" name="Google Shape;546;p35"/>
          <p:cNvSpPr txBox="1"/>
          <p:nvPr/>
        </p:nvSpPr>
        <p:spPr>
          <a:xfrm>
            <a:off x="7317819" y="5683910"/>
            <a:ext cx="4431580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dei Diamanti 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(su progetto di Biagio Rossetti),</a:t>
            </a:r>
            <a:endParaRPr/>
          </a:p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dopo il 1492, Ferrara.</a:t>
            </a:r>
            <a:endParaRPr/>
          </a:p>
        </p:txBody>
      </p:sp>
      <p:pic>
        <p:nvPicPr>
          <p:cNvPr id="547" name="Google Shape;547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3" name="Google Shape;553;p36"/>
          <p:cNvCxnSpPr/>
          <p:nvPr/>
        </p:nvCxnSpPr>
        <p:spPr>
          <a:xfrm>
            <a:off x="5795574" y="1889907"/>
            <a:ext cx="0" cy="418234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36"/>
          <p:cNvCxnSpPr/>
          <p:nvPr/>
        </p:nvCxnSpPr>
        <p:spPr>
          <a:xfrm>
            <a:off x="5785036" y="2299666"/>
            <a:ext cx="3728289" cy="0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55" name="Google Shape;555;p36"/>
          <p:cNvCxnSpPr/>
          <p:nvPr/>
        </p:nvCxnSpPr>
        <p:spPr>
          <a:xfrm>
            <a:off x="5019958" y="4606676"/>
            <a:ext cx="0" cy="979399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56" name="Google Shape;556;p36"/>
          <p:cNvSpPr txBox="1"/>
          <p:nvPr/>
        </p:nvSpPr>
        <p:spPr>
          <a:xfrm>
            <a:off x="3552963" y="5587751"/>
            <a:ext cx="2933990" cy="9289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nuovi modelli di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chiesa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signorile</a:t>
            </a:r>
            <a:endParaRPr/>
          </a:p>
        </p:txBody>
      </p:sp>
      <p:cxnSp>
        <p:nvCxnSpPr>
          <p:cNvPr id="557" name="Google Shape;557;p36"/>
          <p:cNvCxnSpPr/>
          <p:nvPr/>
        </p:nvCxnSpPr>
        <p:spPr>
          <a:xfrm>
            <a:off x="7910288" y="3300318"/>
            <a:ext cx="0" cy="979399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58" name="Google Shape;558;p36"/>
          <p:cNvCxnSpPr/>
          <p:nvPr/>
        </p:nvCxnSpPr>
        <p:spPr>
          <a:xfrm>
            <a:off x="2127980" y="3300318"/>
            <a:ext cx="0" cy="979399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59" name="Google Shape;559;p36"/>
          <p:cNvCxnSpPr/>
          <p:nvPr/>
        </p:nvCxnSpPr>
        <p:spPr>
          <a:xfrm>
            <a:off x="5019958" y="3300318"/>
            <a:ext cx="0" cy="979399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60" name="Google Shape;560;p36"/>
          <p:cNvCxnSpPr/>
          <p:nvPr/>
        </p:nvCxnSpPr>
        <p:spPr>
          <a:xfrm>
            <a:off x="5019958" y="1580606"/>
            <a:ext cx="0" cy="1399690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61" name="Google Shape;561;p36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62" name="Google Shape;562;p36"/>
          <p:cNvSpPr txBox="1"/>
          <p:nvPr>
            <p:ph type="title"/>
          </p:nvPr>
        </p:nvSpPr>
        <p:spPr>
          <a:xfrm>
            <a:off x="1576267" y="346140"/>
            <a:ext cx="3761555" cy="647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Mappa di sintesi</a:t>
            </a:r>
            <a:endParaRPr/>
          </a:p>
        </p:txBody>
      </p:sp>
      <p:sp>
        <p:nvSpPr>
          <p:cNvPr id="563" name="Google Shape;563;p36"/>
          <p:cNvSpPr txBox="1"/>
          <p:nvPr/>
        </p:nvSpPr>
        <p:spPr>
          <a:xfrm>
            <a:off x="6729286" y="2985896"/>
            <a:ext cx="2367986" cy="9289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armonia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4" name="Google Shape;564;p36"/>
          <p:cNvSpPr txBox="1"/>
          <p:nvPr/>
        </p:nvSpPr>
        <p:spPr>
          <a:xfrm>
            <a:off x="946979" y="2984918"/>
            <a:ext cx="2367987" cy="9305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fondamenti teorici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36"/>
          <p:cNvSpPr txBox="1"/>
          <p:nvPr/>
        </p:nvSpPr>
        <p:spPr>
          <a:xfrm>
            <a:off x="3552964" y="2985894"/>
            <a:ext cx="2933989" cy="9289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uso critico e creativo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 modelli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dell’antichità</a:t>
            </a:r>
            <a:endParaRPr/>
          </a:p>
        </p:txBody>
      </p:sp>
      <p:grpSp>
        <p:nvGrpSpPr>
          <p:cNvPr id="566" name="Google Shape;566;p36"/>
          <p:cNvGrpSpPr/>
          <p:nvPr/>
        </p:nvGrpSpPr>
        <p:grpSpPr>
          <a:xfrm>
            <a:off x="2125079" y="2635056"/>
            <a:ext cx="5785210" cy="338692"/>
            <a:chOff x="1751853" y="3974718"/>
            <a:chExt cx="4760371" cy="241905"/>
          </a:xfrm>
        </p:grpSpPr>
        <p:cxnSp>
          <p:nvCxnSpPr>
            <p:cNvPr id="567" name="Google Shape;567;p36"/>
            <p:cNvCxnSpPr/>
            <p:nvPr/>
          </p:nvCxnSpPr>
          <p:spPr>
            <a:xfrm flipH="1">
              <a:off x="1751853" y="3974718"/>
              <a:ext cx="2376000" cy="241905"/>
            </a:xfrm>
            <a:prstGeom prst="bentConnector3">
              <a:avLst>
                <a:gd fmla="val 112921" name="adj1"/>
              </a:avLst>
            </a:prstGeom>
            <a:noFill/>
            <a:ln cap="flat" cmpd="sng" w="25400">
              <a:solidFill>
                <a:srgbClr val="195CA9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568" name="Google Shape;568;p36"/>
            <p:cNvCxnSpPr/>
            <p:nvPr/>
          </p:nvCxnSpPr>
          <p:spPr>
            <a:xfrm>
              <a:off x="4028224" y="3974718"/>
              <a:ext cx="2484000" cy="241905"/>
            </a:xfrm>
            <a:prstGeom prst="bentConnector3">
              <a:avLst>
                <a:gd fmla="val 53683" name="adj1"/>
              </a:avLst>
            </a:prstGeom>
            <a:noFill/>
            <a:ln cap="flat" cmpd="sng" w="25400">
              <a:solidFill>
                <a:srgbClr val="195CA9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569" name="Google Shape;569;p36"/>
          <p:cNvSpPr txBox="1"/>
          <p:nvPr/>
        </p:nvSpPr>
        <p:spPr>
          <a:xfrm>
            <a:off x="3951115" y="1147273"/>
            <a:ext cx="2137686" cy="806166"/>
          </a:xfrm>
          <a:prstGeom prst="rect">
            <a:avLst/>
          </a:prstGeom>
          <a:solidFill>
            <a:srgbClr val="1B60A9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ALBERTI</a:t>
            </a:r>
            <a:br>
              <a:rPr b="1" lang="it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(1404-72)</a:t>
            </a:r>
            <a:endParaRPr/>
          </a:p>
        </p:txBody>
      </p:sp>
      <p:sp>
        <p:nvSpPr>
          <p:cNvPr id="570" name="Google Shape;570;p36"/>
          <p:cNvSpPr txBox="1"/>
          <p:nvPr/>
        </p:nvSpPr>
        <p:spPr>
          <a:xfrm>
            <a:off x="4307160" y="2120920"/>
            <a:ext cx="1403615" cy="338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6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propone</a:t>
            </a:r>
            <a:endParaRPr/>
          </a:p>
        </p:txBody>
      </p:sp>
      <p:sp>
        <p:nvSpPr>
          <p:cNvPr id="571" name="Google Shape;571;p36"/>
          <p:cNvSpPr txBox="1"/>
          <p:nvPr/>
        </p:nvSpPr>
        <p:spPr>
          <a:xfrm>
            <a:off x="3552963" y="4281393"/>
            <a:ext cx="2933990" cy="9289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tipologie dell’architettura romana</a:t>
            </a:r>
            <a:endParaRPr/>
          </a:p>
        </p:txBody>
      </p:sp>
      <p:sp>
        <p:nvSpPr>
          <p:cNvPr id="572" name="Google Shape;572;p36"/>
          <p:cNvSpPr txBox="1"/>
          <p:nvPr/>
        </p:nvSpPr>
        <p:spPr>
          <a:xfrm>
            <a:off x="946977" y="4281393"/>
            <a:ext cx="2367986" cy="6838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trattati</a:t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3" name="Google Shape;573;p36"/>
          <p:cNvSpPr txBox="1"/>
          <p:nvPr/>
        </p:nvSpPr>
        <p:spPr>
          <a:xfrm>
            <a:off x="6729285" y="4281393"/>
            <a:ext cx="2367986" cy="6838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porzione del modulo</a:t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574" name="Google Shape;574;p36"/>
          <p:cNvCxnSpPr/>
          <p:nvPr/>
        </p:nvCxnSpPr>
        <p:spPr>
          <a:xfrm>
            <a:off x="10582168" y="3577906"/>
            <a:ext cx="0" cy="979399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75" name="Google Shape;575;p36"/>
          <p:cNvCxnSpPr/>
          <p:nvPr/>
        </p:nvCxnSpPr>
        <p:spPr>
          <a:xfrm>
            <a:off x="10582168" y="1858194"/>
            <a:ext cx="0" cy="1399690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76" name="Google Shape;576;p36"/>
          <p:cNvSpPr txBox="1"/>
          <p:nvPr/>
        </p:nvSpPr>
        <p:spPr>
          <a:xfrm>
            <a:off x="9513325" y="3263482"/>
            <a:ext cx="2137687" cy="9289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modelli utopistici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7" name="Google Shape;577;p36"/>
          <p:cNvSpPr txBox="1"/>
          <p:nvPr/>
        </p:nvSpPr>
        <p:spPr>
          <a:xfrm>
            <a:off x="9513325" y="1899252"/>
            <a:ext cx="2137686" cy="806166"/>
          </a:xfrm>
          <a:prstGeom prst="rect">
            <a:avLst/>
          </a:prstGeom>
          <a:solidFill>
            <a:srgbClr val="1B60A9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 CITTÀ NEL RINASCIMENTO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8" name="Google Shape;578;p36"/>
          <p:cNvSpPr txBox="1"/>
          <p:nvPr/>
        </p:nvSpPr>
        <p:spPr>
          <a:xfrm>
            <a:off x="9513325" y="4558981"/>
            <a:ext cx="2137686" cy="16783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25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casi reali:</a:t>
            </a:r>
            <a:endParaRPr/>
          </a:p>
          <a:p>
            <a:pPr indent="-219075" lvl="0" marL="6683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Urbino</a:t>
            </a:r>
            <a:endParaRPr/>
          </a:p>
          <a:p>
            <a:pPr indent="-219075" lvl="0" marL="6683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Pienza</a:t>
            </a:r>
            <a:endParaRPr/>
          </a:p>
          <a:p>
            <a:pPr indent="-219075" lvl="0" marL="6683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Ferrara</a:t>
            </a:r>
            <a:endParaRPr/>
          </a:p>
        </p:txBody>
      </p:sp>
      <p:sp>
        <p:nvSpPr>
          <p:cNvPr id="579" name="Google Shape;579;p36"/>
          <p:cNvSpPr txBox="1"/>
          <p:nvPr/>
        </p:nvSpPr>
        <p:spPr>
          <a:xfrm>
            <a:off x="6461901" y="1881923"/>
            <a:ext cx="2483947" cy="418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sue idee ispirano</a:t>
            </a:r>
            <a:endParaRPr/>
          </a:p>
        </p:txBody>
      </p:sp>
      <p:sp>
        <p:nvSpPr>
          <p:cNvPr id="580" name="Google Shape;580;p36"/>
          <p:cNvSpPr txBox="1"/>
          <p:nvPr/>
        </p:nvSpPr>
        <p:spPr>
          <a:xfrm>
            <a:off x="8660767" y="401673"/>
            <a:ext cx="2990244" cy="92892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1B60A9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tl" dir="5400000" dist="508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visibilità e legittimazione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potere politico</a:t>
            </a:r>
            <a:endParaRPr/>
          </a:p>
        </p:txBody>
      </p:sp>
      <p:cxnSp>
        <p:nvCxnSpPr>
          <p:cNvPr id="581" name="Google Shape;581;p36"/>
          <p:cNvCxnSpPr/>
          <p:nvPr/>
        </p:nvCxnSpPr>
        <p:spPr>
          <a:xfrm rot="10800000">
            <a:off x="10582168" y="1337183"/>
            <a:ext cx="0" cy="583624"/>
          </a:xfrm>
          <a:prstGeom prst="straightConnector1">
            <a:avLst/>
          </a:prstGeom>
          <a:noFill/>
          <a:ln cap="flat" cmpd="sng" w="25400">
            <a:solidFill>
              <a:srgbClr val="195CA9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7"/>
          <p:cNvSpPr/>
          <p:nvPr/>
        </p:nvSpPr>
        <p:spPr>
          <a:xfrm>
            <a:off x="-1" y="2508420"/>
            <a:ext cx="6096001" cy="38368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8" name="Google Shape;588;p37"/>
          <p:cNvSpPr txBox="1"/>
          <p:nvPr/>
        </p:nvSpPr>
        <p:spPr>
          <a:xfrm>
            <a:off x="431798" y="2792265"/>
            <a:ext cx="5664202" cy="38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Testi 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Paola Riva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Progettazione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Giacomo Ambrosi, Rossana Infantino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Redazione </a:t>
            </a:r>
            <a:r>
              <a:rPr b="0" i="0" lang="it-IT" sz="900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duDAT Srl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Coordinamento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Maria Sole Anastasio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Ricerca iconografica 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Raffaella Zavatta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Impaginazione e grafica 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Laura Fortini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Disegni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Daniele Gianni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Audio 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Barbara Monaco</a:t>
            </a:r>
            <a:endParaRPr b="1" sz="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Referenze Iconografiche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Copertina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hubert/Shutterstock;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Sailko;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Marco Taliani de Marchio/Shutterstock;</a:t>
            </a:r>
            <a:b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Jacobusvide/Shutterstock, hubert/Shutterstock;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Granger/Shutterstock, Jacobusvide/Shutterstock;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hubert/Shutterstock;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Ivan Vdovin/Alamy Stock Photo;</a:t>
            </a:r>
            <a:b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Ivan Vdovin/Alamy Stock Photo;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Josegmsphoto/Shutterstock;</a:t>
            </a:r>
            <a:b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 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Christine Webb/Alamy Stock Photo; 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G.J. Jurjens/Shutterstock;</a:t>
            </a:r>
            <a:b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Pavel Dudek/Alamy Stock Photo;</a:t>
            </a: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22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Marco Taliani de Marchio/Shutterstock;</a:t>
            </a:r>
            <a:b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FABRIZIO CONTE/Shutterstock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1576267" y="334850"/>
            <a:ext cx="8986000" cy="83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it-IT">
                <a:latin typeface="Verdana"/>
                <a:ea typeface="Verdana"/>
                <a:cs typeface="Verdana"/>
                <a:sym typeface="Verdana"/>
              </a:rPr>
              <a:t>Concetti chiave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299957" y="1800846"/>
            <a:ext cx="5489372" cy="17686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284717" y="4234377"/>
            <a:ext cx="4381987" cy="203942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7267771" y="1800846"/>
            <a:ext cx="4404274" cy="17686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109534" y="4234377"/>
            <a:ext cx="5562511" cy="203942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4">
            <a:hlinkClick action="ppaction://hlinksldjump" r:id="rId3"/>
          </p:cNvPr>
          <p:cNvSpPr txBox="1"/>
          <p:nvPr/>
        </p:nvSpPr>
        <p:spPr>
          <a:xfrm>
            <a:off x="1142221" y="3798249"/>
            <a:ext cx="3685272" cy="528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ANTICHITÀ ROMANA</a:t>
            </a:r>
            <a:endParaRPr/>
          </a:p>
        </p:txBody>
      </p:sp>
      <p:sp>
        <p:nvSpPr>
          <p:cNvPr id="104" name="Google Shape;104;p14">
            <a:hlinkClick action="ppaction://hlinksldjump" r:id="rId4"/>
          </p:cNvPr>
          <p:cNvSpPr txBox="1"/>
          <p:nvPr/>
        </p:nvSpPr>
        <p:spPr>
          <a:xfrm>
            <a:off x="7108509" y="1380760"/>
            <a:ext cx="2501717" cy="528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ARMONIA</a:t>
            </a:r>
            <a:endParaRPr/>
          </a:p>
        </p:txBody>
      </p:sp>
      <p:sp>
        <p:nvSpPr>
          <p:cNvPr id="105" name="Google Shape;105;p14">
            <a:hlinkClick action="ppaction://hlinksldjump" r:id="rId5"/>
          </p:cNvPr>
          <p:cNvSpPr txBox="1"/>
          <p:nvPr/>
        </p:nvSpPr>
        <p:spPr>
          <a:xfrm>
            <a:off x="5965514" y="3798249"/>
            <a:ext cx="2501717" cy="528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CITTÀ</a:t>
            </a:r>
            <a:endParaRPr b="1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444407" y="2002512"/>
            <a:ext cx="5308594" cy="1341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Leon Battista Alberti il lavoro dell’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architetto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diventa simile a quello di un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intellettuale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 lui si deve la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teorizzazione della pratica artistica 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individuata nelle tre arti maggiori: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pittura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scultura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architettura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444407" y="4448586"/>
            <a:ext cx="4222297" cy="1664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riferimento all’antico 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Leon Battista Alberti è legato soprattutto ai monumenti dell’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antica Roma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alla cui architettura</a:t>
            </a:r>
            <a:b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ispira per creare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nuove soluzioni compositive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7409858" y="2002512"/>
            <a:ext cx="4262187" cy="1341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il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principio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che regola la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progettazione</a:t>
            </a:r>
            <a:b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degli edifici da parte dell’Alberti, con l’esito</a:t>
            </a:r>
            <a:b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architetture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particolarmente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proporzionate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ed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equilibrate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6266863" y="4448586"/>
            <a:ext cx="5149692" cy="1664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realizzazione di città all’altezza del nuovo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ruolo</a:t>
            </a:r>
            <a:b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 committenti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principeschi richiede la progettazione di interventi secondo 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nuovi criteri di pianificazione 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la creazione di tipologie architettoniche</a:t>
            </a:r>
            <a:r>
              <a:rPr b="1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it-IT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ben riconoscibili: il palazzo e la chiesa.</a:t>
            </a:r>
            <a:endParaRPr/>
          </a:p>
        </p:txBody>
      </p:sp>
      <p:sp>
        <p:nvSpPr>
          <p:cNvPr id="110" name="Google Shape;110;p14">
            <a:hlinkClick action="ppaction://hlinksldjump" r:id="rId6"/>
          </p:cNvPr>
          <p:cNvSpPr txBox="1"/>
          <p:nvPr/>
        </p:nvSpPr>
        <p:spPr>
          <a:xfrm>
            <a:off x="1133576" y="1380760"/>
            <a:ext cx="3693917" cy="52806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RIFLESSIONE TEORICA</a:t>
            </a:r>
            <a:endParaRPr/>
          </a:p>
        </p:txBody>
      </p:sp>
      <p:grpSp>
        <p:nvGrpSpPr>
          <p:cNvPr id="111" name="Google Shape;111;p14"/>
          <p:cNvGrpSpPr/>
          <p:nvPr/>
        </p:nvGrpSpPr>
        <p:grpSpPr>
          <a:xfrm>
            <a:off x="8991664" y="1466133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12" name="Google Shape;112;p14">
              <a:hlinkClick action="ppaction://hlinksldjump"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4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7848669" y="3922817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15" name="Google Shape;115;p14">
              <a:hlinkClick action="ppaction://hlinksldjump" r:id="rId9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4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4205579" y="3922817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18" name="Google Shape;118;p14">
              <a:hlinkClick action="ppaction://hlinksldjump" r:id="rId10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4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4205579" y="1466133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21" name="Google Shape;121;p14">
              <a:hlinkClick action="ppaction://hlinksldjump" r:id="rId1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4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23" name="Google Shape;123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84006" y="325225"/>
            <a:ext cx="860400" cy="8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Leon Battista Alberti</a:t>
            </a:r>
            <a:r>
              <a:rPr lang="it-IT">
                <a:solidFill>
                  <a:schemeClr val="dk1"/>
                </a:solidFill>
              </a:rPr>
              <a:t>, l’attività teorica</a:t>
            </a:r>
            <a:endParaRPr/>
          </a:p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1308101" y="1521121"/>
            <a:ext cx="9254166" cy="2674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Autore di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tre trattati sulle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 maggiori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(pittura, scultura, architettura), Leon Battista Alberti rese il mestiere dell’architetto un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lavoro mentale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richiede innanzitutto capacità di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progettazione razionale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Ispirandosi 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Vitruvio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nel suo saggio sull’architettura (</a:t>
            </a:r>
            <a:r>
              <a:rPr b="0" i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re aedificatoria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l’Alberti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 interessa degli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aspetti pratici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costruire, suddivide gli edifici in base alla loro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destinazione</a:t>
            </a:r>
            <a:b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affronta la questione della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bellezza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individuando nell’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armonia tra le parti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(raggiungibile</a:t>
            </a:r>
            <a:b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l’uso delle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proporzioni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il principio fondamentale. Tratta infine il problema degli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ordini architettonici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dichiarando ammirazione per i suoi modelli: l’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antica Roma 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Brunelleschi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132" name="Google Shape;132;p15">
            <a:hlinkClick action="ppaction://hlinksldjump" r:id="rId3"/>
          </p:cNvPr>
          <p:cNvSpPr/>
          <p:nvPr/>
        </p:nvSpPr>
        <p:spPr>
          <a:xfrm>
            <a:off x="1416051" y="4967642"/>
            <a:ext cx="1936872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Firenze</a:t>
            </a:r>
            <a:endParaRPr/>
          </a:p>
        </p:txBody>
      </p:sp>
      <p:sp>
        <p:nvSpPr>
          <p:cNvPr id="133" name="Google Shape;133;p15">
            <a:hlinkClick action="ppaction://hlinksldjump" r:id="rId4"/>
          </p:cNvPr>
          <p:cNvSpPr/>
          <p:nvPr/>
        </p:nvSpPr>
        <p:spPr>
          <a:xfrm>
            <a:off x="1416048" y="4200441"/>
            <a:ext cx="4532807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Il Tempio Malatestiano a Rimini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4" name="Google Shape;134;p15"/>
          <p:cNvGrpSpPr/>
          <p:nvPr/>
        </p:nvGrpSpPr>
        <p:grpSpPr>
          <a:xfrm>
            <a:off x="5327702" y="4289997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35" name="Google Shape;135;p15">
              <a:hlinkClick action="ppaction://hlinksldjump"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5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2745649" y="5057198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38" name="Google Shape;138;p15">
              <a:hlinkClick action="ppaction://hlinksldjump" r:id="rId7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5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40" name="Google Shape;140;p15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8019" y="5750520"/>
            <a:ext cx="10287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>
            <a:hlinkClick action="ppaction://hlinksldjump" r:id="rId10"/>
          </p:cNvPr>
          <p:cNvSpPr/>
          <p:nvPr/>
        </p:nvSpPr>
        <p:spPr>
          <a:xfrm>
            <a:off x="1416051" y="5734843"/>
            <a:ext cx="1936872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Mantova</a:t>
            </a:r>
            <a:endParaRPr/>
          </a:p>
        </p:txBody>
      </p:sp>
      <p:grpSp>
        <p:nvGrpSpPr>
          <p:cNvPr id="142" name="Google Shape;142;p15"/>
          <p:cNvGrpSpPr/>
          <p:nvPr/>
        </p:nvGrpSpPr>
        <p:grpSpPr>
          <a:xfrm>
            <a:off x="2745649" y="5824399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43" name="Google Shape;143;p15">
              <a:hlinkClick action="ppaction://hlinksldjump" r:id="rId11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5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45" name="Google Shape;145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/>
        </p:nvSpPr>
        <p:spPr>
          <a:xfrm>
            <a:off x="4379495" y="-7058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16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Il Tempio Malatestiano a Rimini</a:t>
            </a:r>
            <a:endParaRPr/>
          </a:p>
        </p:txBody>
      </p:sp>
      <p:sp>
        <p:nvSpPr>
          <p:cNvPr id="153" name="Google Shape;153;p16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1638053" y="1828649"/>
            <a:ext cx="6299199" cy="368822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813767" y="2074367"/>
            <a:ext cx="5924766" cy="2875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 opera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gli si può attribuire, commissionatagli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 signore di Rimini, Sigismondo Pandolfo Malatesta,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la funzione anche di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monumento funerario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personale. L’intervento dell’Alberti mirò a rivestire la chiesa medievale trecentesca di un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involucro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marmo bianco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ricordasse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maestosità dei monumenti antichi. L’Alberti fornì le idee, mentre della realizzazione pratica si occupò Matteo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de’ Pasti, che realizzò anche una medaglia celebrativa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nella quale si vede come la chiesa dovesse concludersi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una cupola ispirata a quella del Pantheon.</a:t>
            </a:r>
            <a:endParaRPr/>
          </a:p>
        </p:txBody>
      </p:sp>
      <p:sp>
        <p:nvSpPr>
          <p:cNvPr id="156" name="Google Shape;156;p16">
            <a:hlinkClick action="ppaction://hlinksldjump" r:id="rId3"/>
          </p:cNvPr>
          <p:cNvSpPr txBox="1"/>
          <p:nvPr/>
        </p:nvSpPr>
        <p:spPr>
          <a:xfrm>
            <a:off x="1427986" y="5715153"/>
            <a:ext cx="3182400" cy="528066"/>
          </a:xfrm>
          <a:prstGeom prst="rect">
            <a:avLst/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L’EDIFICIO</a:t>
            </a:r>
            <a:endParaRPr/>
          </a:p>
        </p:txBody>
      </p:sp>
      <p:grpSp>
        <p:nvGrpSpPr>
          <p:cNvPr id="157" name="Google Shape;157;p16"/>
          <p:cNvGrpSpPr/>
          <p:nvPr/>
        </p:nvGrpSpPr>
        <p:grpSpPr>
          <a:xfrm>
            <a:off x="3986406" y="5827203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58" name="Google Shape;158;p16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16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60" name="Google Shape;160;p16">
            <a:hlinkClick action="ppaction://hlinksldjump" r:id="rId6"/>
          </p:cNvPr>
          <p:cNvSpPr txBox="1"/>
          <p:nvPr/>
        </p:nvSpPr>
        <p:spPr>
          <a:xfrm>
            <a:off x="1426073" y="1470526"/>
            <a:ext cx="3182400" cy="528066"/>
          </a:xfrm>
          <a:prstGeom prst="rect">
            <a:avLst/>
          </a:prstGeom>
          <a:solidFill>
            <a:srgbClr val="00A4EB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L’OPERA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7937252" y="5296693"/>
            <a:ext cx="3847879" cy="515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Matteo de’ Pasti,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Medaglia di fondazione</a:t>
            </a:r>
            <a:endParaRPr/>
          </a:p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Tempio Malatestiano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1450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(data celebrativa, in realtà 1453), bronzo, Collezione privata, verso con il progetto albertiano.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9945122" y="523447"/>
            <a:ext cx="1710115" cy="857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1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8883" y="523447"/>
            <a:ext cx="877929" cy="86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6"/>
          <p:cNvGrpSpPr/>
          <p:nvPr/>
        </p:nvGrpSpPr>
        <p:grpSpPr>
          <a:xfrm>
            <a:off x="8403039" y="1935989"/>
            <a:ext cx="3182400" cy="3152658"/>
            <a:chOff x="8337723" y="1935989"/>
            <a:chExt cx="3182400" cy="3152658"/>
          </a:xfrm>
        </p:grpSpPr>
        <p:sp>
          <p:nvSpPr>
            <p:cNvPr id="165" name="Google Shape;165;p16"/>
            <p:cNvSpPr/>
            <p:nvPr/>
          </p:nvSpPr>
          <p:spPr>
            <a:xfrm>
              <a:off x="8473306" y="2055316"/>
              <a:ext cx="2918594" cy="2875903"/>
            </a:xfrm>
            <a:prstGeom prst="ellipse">
              <a:avLst/>
            </a:prstGeom>
            <a:solidFill>
              <a:srgbClr val="F2F2F2"/>
            </a:solidFill>
            <a:ln cap="flat" cmpd="sng" w="127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10959" rotWithShape="0" algn="tl" dir="54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66" name="Google Shape;166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37723" y="1935989"/>
              <a:ext cx="3182400" cy="31526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16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8019" y="5750520"/>
            <a:ext cx="10287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1229" y="4692731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784814" y="527060"/>
            <a:ext cx="867600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>
            <a:hlinkClick action="ppaction://hlinksldjump" r:id="rId3"/>
          </p:cNvPr>
          <p:cNvSpPr txBox="1"/>
          <p:nvPr/>
        </p:nvSpPr>
        <p:spPr>
          <a:xfrm>
            <a:off x="1427986" y="1470525"/>
            <a:ext cx="3180486" cy="528066"/>
          </a:xfrm>
          <a:prstGeom prst="rect">
            <a:avLst/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L’OPERA</a:t>
            </a:r>
            <a:endParaRPr/>
          </a:p>
        </p:txBody>
      </p:sp>
      <p:sp>
        <p:nvSpPr>
          <p:cNvPr id="176" name="Google Shape;176;p17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2400"/>
              <a:buFont typeface="Verdana"/>
              <a:buNone/>
            </a:pPr>
            <a:r>
              <a:rPr lang="it-IT">
                <a:solidFill>
                  <a:srgbClr val="1A5BA9"/>
                </a:solidFill>
              </a:rPr>
              <a:t>Il Tempio Malatestiano a Rimini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78" name="Google Shape;178;p17"/>
          <p:cNvGrpSpPr/>
          <p:nvPr/>
        </p:nvGrpSpPr>
        <p:grpSpPr>
          <a:xfrm>
            <a:off x="3986406" y="1562414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179" name="Google Shape;179;p17">
              <a:hlinkClick action="ppaction://hlinksldjump"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7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81" name="Google Shape;181;p17"/>
          <p:cNvSpPr/>
          <p:nvPr/>
        </p:nvSpPr>
        <p:spPr>
          <a:xfrm>
            <a:off x="1628395" y="2564492"/>
            <a:ext cx="5492684" cy="400008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1804109" y="2778677"/>
            <a:ext cx="4824833" cy="320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Osservando il Tempio Malatestiano si possono trovare altri richiami all’antica Roma, rintracciabili nella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tripartizione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della parte inferiore che ricorda la tipologia degli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archi di trionfo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Lo stesso vale per il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portale d’ingresso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sormontato da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lastre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marmo policrome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riprende la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tecnica decorativa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dell’</a:t>
            </a:r>
            <a:r>
              <a:rPr i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opus sectile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la parte superiore, lasciata incompiuta, l’architetto probabilmente pensò a un secondo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arco al centro, raccordato da semifrontoni triangolari ai lati. </a:t>
            </a:r>
            <a:endParaRPr/>
          </a:p>
        </p:txBody>
      </p:sp>
      <p:sp>
        <p:nvSpPr>
          <p:cNvPr id="183" name="Google Shape;183;p17">
            <a:hlinkClick action="ppaction://hlinksldjump" r:id="rId6"/>
          </p:cNvPr>
          <p:cNvSpPr txBox="1"/>
          <p:nvPr/>
        </p:nvSpPr>
        <p:spPr>
          <a:xfrm>
            <a:off x="1427987" y="2183987"/>
            <a:ext cx="3180485" cy="528066"/>
          </a:xfrm>
          <a:prstGeom prst="rect">
            <a:avLst/>
          </a:prstGeom>
          <a:solidFill>
            <a:srgbClr val="00A4EB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L’EDIFICIO</a:t>
            </a:r>
            <a:endParaRPr/>
          </a:p>
        </p:txBody>
      </p:sp>
      <p:sp>
        <p:nvSpPr>
          <p:cNvPr id="184" name="Google Shape;184;p17"/>
          <p:cNvSpPr txBox="1"/>
          <p:nvPr/>
        </p:nvSpPr>
        <p:spPr>
          <a:xfrm>
            <a:off x="8842830" y="5529413"/>
            <a:ext cx="2958802" cy="676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Tempio Malatestiano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b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1453-57 ca, Rimini, facciata.</a:t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9945122" y="523447"/>
            <a:ext cx="1710115" cy="857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03200" rotWithShape="0" algn="bl" dir="5400000" dist="47625">
              <a:srgbClr val="000000">
                <a:alpha val="46666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6" name="Google Shape;186;p1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98883" y="523447"/>
            <a:ext cx="877929" cy="8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1230" y="2046999"/>
            <a:ext cx="4824833" cy="3375324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cxnSp>
        <p:nvCxnSpPr>
          <p:cNvPr id="188" name="Google Shape;188;p17"/>
          <p:cNvCxnSpPr/>
          <p:nvPr/>
        </p:nvCxnSpPr>
        <p:spPr>
          <a:xfrm>
            <a:off x="8585885" y="1717802"/>
            <a:ext cx="634135" cy="2282698"/>
          </a:xfrm>
          <a:prstGeom prst="straightConnector1">
            <a:avLst/>
          </a:prstGeom>
          <a:noFill/>
          <a:ln cap="flat" cmpd="sng" w="28575">
            <a:solidFill>
              <a:srgbClr val="195CA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9" name="Google Shape;189;p17"/>
          <p:cNvSpPr txBox="1"/>
          <p:nvPr/>
        </p:nvSpPr>
        <p:spPr>
          <a:xfrm>
            <a:off x="7156782" y="1217084"/>
            <a:ext cx="1619354" cy="69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lastre di marmo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policrome</a:t>
            </a:r>
            <a:endParaRPr/>
          </a:p>
        </p:txBody>
      </p:sp>
      <p:sp>
        <p:nvSpPr>
          <p:cNvPr id="190" name="Google Shape;190;p17"/>
          <p:cNvSpPr/>
          <p:nvPr/>
        </p:nvSpPr>
        <p:spPr>
          <a:xfrm>
            <a:off x="7264976" y="3429000"/>
            <a:ext cx="1290008" cy="1714500"/>
          </a:xfrm>
          <a:prstGeom prst="rect">
            <a:avLst/>
          </a:prstGeom>
          <a:noFill/>
          <a:ln cap="flat" cmpd="sng" w="28575">
            <a:solidFill>
              <a:srgbClr val="EE00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8554984" y="3429000"/>
            <a:ext cx="1390138" cy="1714500"/>
          </a:xfrm>
          <a:prstGeom prst="rect">
            <a:avLst/>
          </a:prstGeom>
          <a:noFill/>
          <a:ln cap="flat" cmpd="sng" w="28575">
            <a:solidFill>
              <a:srgbClr val="EE00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9945122" y="3429000"/>
            <a:ext cx="1290008" cy="1714500"/>
          </a:xfrm>
          <a:prstGeom prst="rect">
            <a:avLst/>
          </a:prstGeom>
          <a:noFill/>
          <a:ln cap="flat" cmpd="sng" w="28575">
            <a:solidFill>
              <a:srgbClr val="EE00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93" name="Google Shape;193;p17"/>
          <p:cNvCxnSpPr>
            <a:endCxn id="194" idx="0"/>
          </p:cNvCxnSpPr>
          <p:nvPr/>
        </p:nvCxnSpPr>
        <p:spPr>
          <a:xfrm>
            <a:off x="7643872" y="5143351"/>
            <a:ext cx="645900" cy="553200"/>
          </a:xfrm>
          <a:prstGeom prst="straightConnector1">
            <a:avLst/>
          </a:prstGeom>
          <a:noFill/>
          <a:ln cap="flat" cmpd="sng" w="28575">
            <a:solidFill>
              <a:srgbClr val="EE0096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94" name="Google Shape;194;p17"/>
          <p:cNvSpPr txBox="1"/>
          <p:nvPr/>
        </p:nvSpPr>
        <p:spPr>
          <a:xfrm>
            <a:off x="7277635" y="5696551"/>
            <a:ext cx="2024273" cy="695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tripartizione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della parte inferiore</a:t>
            </a:r>
            <a:endParaRPr/>
          </a:p>
        </p:txBody>
      </p:sp>
      <p:pic>
        <p:nvPicPr>
          <p:cNvPr id="195" name="Google Shape;195;p17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1229" y="4692731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8019" y="5750520"/>
            <a:ext cx="10287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784814" y="527060"/>
            <a:ext cx="867600" cy="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7848" y="3095708"/>
            <a:ext cx="4217898" cy="30348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204" name="Google Shape;204;p18"/>
          <p:cNvSpPr txBox="1"/>
          <p:nvPr/>
        </p:nvSpPr>
        <p:spPr>
          <a:xfrm>
            <a:off x="4379495" y="-7058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18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Leon Battista Alberti a Firenze</a:t>
            </a:r>
            <a:endParaRPr/>
          </a:p>
        </p:txBody>
      </p:sp>
      <p:sp>
        <p:nvSpPr>
          <p:cNvPr id="206" name="Google Shape;206;p18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7" name="Google Shape;207;p18"/>
          <p:cNvSpPr txBox="1"/>
          <p:nvPr/>
        </p:nvSpPr>
        <p:spPr>
          <a:xfrm>
            <a:off x="1336456" y="1540934"/>
            <a:ext cx="7417579" cy="90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Architetto itinerante, l’Alberti soggiornò anche a Firenze, sua città di origine, dove lavorò per l’amico e sostenitore </a:t>
            </a:r>
            <a:r>
              <a:rPr b="1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Giovanni Rucellai</a:t>
            </a:r>
            <a:r>
              <a:rPr b="0" i="0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pic>
        <p:nvPicPr>
          <p:cNvPr id="208" name="Google Shape;208;p1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05162" y="3095708"/>
            <a:ext cx="3611263" cy="30348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210" name="Google Shape;210;p18">
            <a:hlinkClick action="ppaction://hlinksldjump" r:id="rId9"/>
          </p:cNvPr>
          <p:cNvSpPr/>
          <p:nvPr/>
        </p:nvSpPr>
        <p:spPr>
          <a:xfrm>
            <a:off x="2487321" y="2838570"/>
            <a:ext cx="2784922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Palazzo Rucellai</a:t>
            </a:r>
            <a:endParaRPr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666941" y="2928126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212" name="Google Shape;212;p18">
              <a:hlinkClick action="ppaction://hlinksldjump"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8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14" name="Google Shape;214;p18">
            <a:hlinkClick action="ppaction://hlinksldjump" r:id="rId12"/>
          </p:cNvPr>
          <p:cNvSpPr/>
          <p:nvPr/>
        </p:nvSpPr>
        <p:spPr>
          <a:xfrm>
            <a:off x="6925186" y="2838570"/>
            <a:ext cx="3256047" cy="504000"/>
          </a:xfrm>
          <a:prstGeom prst="roundRect">
            <a:avLst>
              <a:gd fmla="val 16667" name="adj"/>
            </a:avLst>
          </a:prstGeom>
          <a:solidFill>
            <a:srgbClr val="1A5BA9"/>
          </a:solidFill>
          <a:ln>
            <a:noFill/>
          </a:ln>
          <a:effectLst>
            <a:outerShdw blurRad="88900" rotWithShape="0" algn="ctr" dir="5400000" dist="50800">
              <a:srgbClr val="000000">
                <a:alpha val="10980"/>
              </a:srgbClr>
            </a:outerShdw>
          </a:effectLst>
        </p:spPr>
        <p:txBody>
          <a:bodyPr anchorCtr="0" anchor="ctr" bIns="45700" lIns="216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it-IT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Santa Maria Novella</a:t>
            </a:r>
            <a:endParaRPr/>
          </a:p>
        </p:txBody>
      </p:sp>
      <p:grpSp>
        <p:nvGrpSpPr>
          <p:cNvPr id="215" name="Google Shape;215;p18"/>
          <p:cNvGrpSpPr/>
          <p:nvPr/>
        </p:nvGrpSpPr>
        <p:grpSpPr>
          <a:xfrm>
            <a:off x="9527889" y="2928126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216" name="Google Shape;216;p18">
              <a:hlinkClick action="ppaction://hlinksldjump" r:id="rId13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18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18" name="Google Shape;218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/>
        </p:nvSpPr>
        <p:spPr>
          <a:xfrm>
            <a:off x="4379495" y="-7058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19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Palazzo Rucellai</a:t>
            </a:r>
            <a:endParaRPr/>
          </a:p>
        </p:txBody>
      </p:sp>
      <p:sp>
        <p:nvSpPr>
          <p:cNvPr id="226" name="Google Shape;226;p19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7" name="Google Shape;227;p19"/>
          <p:cNvSpPr txBox="1"/>
          <p:nvPr/>
        </p:nvSpPr>
        <p:spPr>
          <a:xfrm>
            <a:off x="8362392" y="5702355"/>
            <a:ext cx="3429875" cy="67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Rucellai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1455-65 ca, Firenze.</a:t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1319202" y="1635914"/>
            <a:ext cx="5777633" cy="215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 palazzo di famiglia, l’architetto riprende 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rinnova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tipologia del palazzo signorile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creata da Michelozzo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i Medici: mantiene la suddivisione in tre piani conclusi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un cornicione aggettante, le bifore e il sedile.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citazione classica introdotta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dall’Alberti è la decorazione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basamento che imita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l’</a:t>
            </a:r>
            <a:r>
              <a:rPr b="1" i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opus reticolatum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19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1858" y="1809035"/>
            <a:ext cx="4567854" cy="383869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7690" y="3266632"/>
            <a:ext cx="1930216" cy="2854251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210959" rotWithShape="0" algn="tl" dir="5400000" dist="50800">
              <a:srgbClr val="000000">
                <a:alpha val="40000"/>
              </a:srgbClr>
            </a:outerShdw>
          </a:effectLst>
        </p:spPr>
      </p:pic>
      <p:sp>
        <p:nvSpPr>
          <p:cNvPr id="231" name="Google Shape;231;p19"/>
          <p:cNvSpPr txBox="1"/>
          <p:nvPr/>
        </p:nvSpPr>
        <p:spPr>
          <a:xfrm>
            <a:off x="1444188" y="5451539"/>
            <a:ext cx="3429875" cy="67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Medici Riccardi</a:t>
            </a:r>
            <a:b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(su progetto di Michelozzo di Bartolomeo), 1444-59 (con interventi successivi), Firenze.</a:t>
            </a:r>
            <a:endParaRPr b="1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2" name="Google Shape;232;p19"/>
          <p:cNvGrpSpPr/>
          <p:nvPr/>
        </p:nvGrpSpPr>
        <p:grpSpPr>
          <a:xfrm>
            <a:off x="7461670" y="5273745"/>
            <a:ext cx="545281" cy="573956"/>
            <a:chOff x="9606738" y="2282819"/>
            <a:chExt cx="545281" cy="573956"/>
          </a:xfrm>
        </p:grpSpPr>
        <p:pic>
          <p:nvPicPr>
            <p:cNvPr descr="Dorso della mano con indice che punta verso destra" id="233" name="Google Shape;233;p19">
              <a:hlinkClick action="ppaction://hlinksldjump"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5400000">
              <a:off x="9606738" y="2311494"/>
              <a:ext cx="545281" cy="5452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9"/>
            <p:cNvSpPr/>
            <p:nvPr/>
          </p:nvSpPr>
          <p:spPr>
            <a:xfrm>
              <a:off x="9738336" y="2282819"/>
              <a:ext cx="180607" cy="167582"/>
            </a:xfrm>
            <a:custGeom>
              <a:rect b="b" l="l" r="r" t="t"/>
              <a:pathLst>
                <a:path extrusionOk="0" h="206169" w="222192">
                  <a:moveTo>
                    <a:pt x="53652" y="206170"/>
                  </a:moveTo>
                  <a:lnTo>
                    <a:pt x="53652" y="111453"/>
                  </a:lnTo>
                  <a:cubicBezTo>
                    <a:pt x="53652" y="79620"/>
                    <a:pt x="79458" y="53814"/>
                    <a:pt x="111292" y="53814"/>
                  </a:cubicBezTo>
                  <a:cubicBezTo>
                    <a:pt x="143125" y="53814"/>
                    <a:pt x="168931" y="79620"/>
                    <a:pt x="168931" y="111453"/>
                  </a:cubicBezTo>
                  <a:lnTo>
                    <a:pt x="168931" y="205933"/>
                  </a:lnTo>
                  <a:cubicBezTo>
                    <a:pt x="221308" y="173991"/>
                    <a:pt x="237874" y="105638"/>
                    <a:pt x="205933" y="53262"/>
                  </a:cubicBezTo>
                  <a:cubicBezTo>
                    <a:pt x="173991" y="885"/>
                    <a:pt x="105638" y="-15681"/>
                    <a:pt x="53261" y="16260"/>
                  </a:cubicBezTo>
                  <a:cubicBezTo>
                    <a:pt x="885" y="48201"/>
                    <a:pt x="-15681" y="116554"/>
                    <a:pt x="16260" y="168931"/>
                  </a:cubicBezTo>
                  <a:cubicBezTo>
                    <a:pt x="25551" y="184168"/>
                    <a:pt x="38378" y="196941"/>
                    <a:pt x="53652" y="206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35" name="Google Shape;235;p1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1229" y="5773398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/>
        </p:nvSpPr>
        <p:spPr>
          <a:xfrm>
            <a:off x="4379495" y="-7058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20"/>
          <p:cNvSpPr txBox="1"/>
          <p:nvPr>
            <p:ph type="title"/>
          </p:nvPr>
        </p:nvSpPr>
        <p:spPr>
          <a:xfrm>
            <a:off x="1308101" y="642202"/>
            <a:ext cx="9254166" cy="1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CA9"/>
              </a:buClr>
              <a:buSzPts val="2400"/>
              <a:buFont typeface="Verdana"/>
              <a:buNone/>
            </a:pPr>
            <a:r>
              <a:rPr b="1" lang="it-IT" sz="2400">
                <a:latin typeface="Verdana"/>
                <a:ea typeface="Verdana"/>
                <a:cs typeface="Verdana"/>
                <a:sym typeface="Verdana"/>
              </a:rPr>
              <a:t>Palazzo Rucellai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20"/>
          <p:cNvSpPr txBox="1"/>
          <p:nvPr>
            <p:ph idx="12" type="sldNum"/>
          </p:nvPr>
        </p:nvSpPr>
        <p:spPr>
          <a:xfrm>
            <a:off x="11620634" y="6434783"/>
            <a:ext cx="52506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1430178" y="1717802"/>
            <a:ext cx="9947356" cy="449799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A5BA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8567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5B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7961526" y="5433827"/>
            <a:ext cx="3598685" cy="5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Leon Battista Alberti, </a:t>
            </a:r>
            <a:r>
              <a:rPr b="1"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Palazzo Rucellai</a:t>
            </a: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/>
          </a:p>
          <a:p>
            <a:pPr indent="0" lvl="0" marL="0" marR="0" rtl="0" algn="l">
              <a:lnSpc>
                <a:spcPct val="16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1450-58, Firenze, schema compositivo.</a:t>
            </a:r>
            <a:endParaRPr/>
          </a:p>
        </p:txBody>
      </p:sp>
      <p:sp>
        <p:nvSpPr>
          <p:cNvPr id="247" name="Google Shape;247;p20"/>
          <p:cNvSpPr txBox="1"/>
          <p:nvPr/>
        </p:nvSpPr>
        <p:spPr>
          <a:xfrm>
            <a:off x="1644073" y="1854877"/>
            <a:ext cx="3598686" cy="267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5BA9"/>
              </a:buClr>
              <a:buSzPts val="1600"/>
              <a:buFont typeface="Arial"/>
              <a:buNone/>
            </a:pPr>
            <a:r>
              <a:rPr b="1" lang="it-IT" sz="1600">
                <a:solidFill>
                  <a:srgbClr val="1A5BA9"/>
                </a:solidFill>
                <a:latin typeface="Verdana"/>
                <a:ea typeface="Verdana"/>
                <a:cs typeface="Verdana"/>
                <a:sym typeface="Verdana"/>
              </a:rPr>
              <a:t>Lo schema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Rispetto al rivestimento con lastre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pietra dallo spessore digradante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dall’effetto pittorico del palazzo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 Michelozzo, l’Alberti privilegia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 chiaro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disegno geometrico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grazie all’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intelaiatura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costituita</a:t>
            </a:r>
            <a:b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lesene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ordine tuscanico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 primo livello,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composito</a:t>
            </a:r>
            <a:b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corinzio </a:t>
            </a:r>
            <a:r>
              <a:rPr lang="it-IT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nei successivi.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8" name="Google Shape;248;p2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339" y="5485100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5">
            <a:alphaModFix/>
          </a:blip>
          <a:srcRect b="0" l="11340" r="0" t="0"/>
          <a:stretch/>
        </p:blipFill>
        <p:spPr>
          <a:xfrm>
            <a:off x="5414899" y="1157358"/>
            <a:ext cx="2532196" cy="489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20"/>
          <p:cNvGrpSpPr/>
          <p:nvPr/>
        </p:nvGrpSpPr>
        <p:grpSpPr>
          <a:xfrm>
            <a:off x="8379143" y="3141663"/>
            <a:ext cx="2769666" cy="1769001"/>
            <a:chOff x="9029339" y="4230875"/>
            <a:chExt cx="2769666" cy="1769001"/>
          </a:xfrm>
        </p:grpSpPr>
        <p:sp>
          <p:nvSpPr>
            <p:cNvPr id="251" name="Google Shape;251;p20"/>
            <p:cNvSpPr/>
            <p:nvPr/>
          </p:nvSpPr>
          <p:spPr>
            <a:xfrm>
              <a:off x="9029339" y="4256115"/>
              <a:ext cx="216000" cy="216000"/>
            </a:xfrm>
            <a:prstGeom prst="rect">
              <a:avLst/>
            </a:prstGeom>
            <a:solidFill>
              <a:srgbClr val="A9D29A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9266808" y="4230875"/>
              <a:ext cx="21924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lesene tuscaniche</a:t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9029339" y="4629116"/>
              <a:ext cx="216000" cy="216000"/>
            </a:xfrm>
            <a:prstGeom prst="rect">
              <a:avLst/>
            </a:prstGeom>
            <a:solidFill>
              <a:srgbClr val="D1A9D0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4" name="Google Shape;254;p20"/>
            <p:cNvSpPr txBox="1"/>
            <p:nvPr/>
          </p:nvSpPr>
          <p:spPr>
            <a:xfrm>
              <a:off x="9266808" y="4603876"/>
              <a:ext cx="25321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lesene composite e corinzie</a:t>
              </a: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9029339" y="5375118"/>
              <a:ext cx="216000" cy="216000"/>
            </a:xfrm>
            <a:prstGeom prst="rect">
              <a:avLst/>
            </a:prstGeom>
            <a:solidFill>
              <a:srgbClr val="F5D77B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6" name="Google Shape;256;p20"/>
            <p:cNvSpPr txBox="1"/>
            <p:nvPr/>
          </p:nvSpPr>
          <p:spPr>
            <a:xfrm>
              <a:off x="9266808" y="5349878"/>
              <a:ext cx="24522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cornicione</a:t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9029339" y="5002117"/>
              <a:ext cx="216000" cy="216000"/>
            </a:xfrm>
            <a:prstGeom prst="rect">
              <a:avLst/>
            </a:prstGeom>
            <a:solidFill>
              <a:srgbClr val="F7AE83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>
              <a:off x="9266808" y="4976877"/>
              <a:ext cx="24522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cornici marcapiano</a:t>
              </a: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9029339" y="5748117"/>
              <a:ext cx="216000" cy="216000"/>
            </a:xfrm>
            <a:prstGeom prst="rect">
              <a:avLst/>
            </a:prstGeom>
            <a:solidFill>
              <a:srgbClr val="DADADA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>
              <a:off x="9266808" y="5722877"/>
              <a:ext cx="245227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zoccolo</a:t>
              </a:r>
              <a:endParaRPr/>
            </a:p>
          </p:txBody>
        </p:sp>
      </p:grpSp>
      <p:pic>
        <p:nvPicPr>
          <p:cNvPr id="261" name="Google Shape;26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4814" y="515909"/>
            <a:ext cx="867600" cy="867600"/>
          </a:xfrm>
          <a:prstGeom prst="rect">
            <a:avLst/>
          </a:prstGeom>
          <a:noFill/>
          <a:ln>
            <a:noFill/>
          </a:ln>
          <a:effectLst>
            <a:outerShdw blurRad="203200" rotWithShape="0" algn="tl" dir="5400000" dist="38100">
              <a:srgbClr val="000000">
                <a:alpha val="46666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centBoxVTI">
  <a:themeElements>
    <a:clrScheme name="Personalizzati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5CA9"/>
      </a:accent1>
      <a:accent2>
        <a:srgbClr val="6AC3E7"/>
      </a:accent2>
      <a:accent3>
        <a:srgbClr val="007934"/>
      </a:accent3>
      <a:accent4>
        <a:srgbClr val="91D300"/>
      </a:accent4>
      <a:accent5>
        <a:srgbClr val="5B9BD5"/>
      </a:accent5>
      <a:accent6>
        <a:srgbClr val="00A0DE"/>
      </a:accent6>
      <a:hlink>
        <a:srgbClr val="185CA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